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60" r:id="rId4"/>
    <p:sldId id="276" r:id="rId5"/>
    <p:sldId id="286" r:id="rId6"/>
    <p:sldId id="259" r:id="rId7"/>
    <p:sldId id="295" r:id="rId8"/>
    <p:sldId id="299" r:id="rId9"/>
    <p:sldId id="287" r:id="rId10"/>
    <p:sldId id="288" r:id="rId11"/>
    <p:sldId id="289" r:id="rId12"/>
    <p:sldId id="290" r:id="rId13"/>
    <p:sldId id="296" r:id="rId14"/>
    <p:sldId id="298" r:id="rId15"/>
    <p:sldId id="300" r:id="rId16"/>
    <p:sldId id="297" r:id="rId17"/>
    <p:sldId id="291" r:id="rId18"/>
    <p:sldId id="292" r:id="rId19"/>
    <p:sldId id="293" r:id="rId20"/>
    <p:sldId id="294" r:id="rId21"/>
    <p:sldId id="301" r:id="rId22"/>
    <p:sldId id="303" r:id="rId23"/>
    <p:sldId id="304" r:id="rId24"/>
  </p:sldIdLst>
  <p:sldSz cx="18288000" cy="10287000"/>
  <p:notesSz cx="6858000" cy="9144000"/>
  <p:embeddedFontLst>
    <p:embeddedFont>
      <p:font typeface="Arita Dotum Bold" panose="020B0600000101010101" charset="-127"/>
      <p:regular r:id="rId26"/>
    </p:embeddedFont>
    <p:embeddedFont>
      <p:font typeface="Arita Dotum Medium" panose="020B0600000101010101" charset="-127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mbria Math" panose="02040503050406030204" pitchFamily="18" charset="0"/>
      <p:regular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3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94622" autoAdjust="0"/>
  </p:normalViewPr>
  <p:slideViewPr>
    <p:cSldViewPr>
      <p:cViewPr varScale="1">
        <p:scale>
          <a:sx n="69" d="100"/>
          <a:sy n="69" d="100"/>
        </p:scale>
        <p:origin x="456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767279-B9ED-4806-8483-BB7D2B827A2D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A5816-E072-4164-B4E0-F7E1521FC7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462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A5816-E072-4164-B4E0-F7E1521FC7B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50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A5816-E072-4164-B4E0-F7E1521FC7B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235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692B1-E0E7-4C02-9C0B-9D298B92D9E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758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A5816-E072-4164-B4E0-F7E1521FC7B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458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33.png"/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12" Type="http://schemas.openxmlformats.org/officeDocument/2006/relationships/image" Target="../media/image48.png"/><Relationship Id="rId2" Type="http://schemas.openxmlformats.org/officeDocument/2006/relationships/image" Target="../media/image1.png"/><Relationship Id="rId16" Type="http://schemas.openxmlformats.org/officeDocument/2006/relationships/image" Target="../media/image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8.png"/><Relationship Id="rId10" Type="http://schemas.openxmlformats.org/officeDocument/2006/relationships/image" Target="../media/image45.jpeg"/><Relationship Id="rId4" Type="http://schemas.openxmlformats.org/officeDocument/2006/relationships/image" Target="../media/image39.jpeg"/><Relationship Id="rId9" Type="http://schemas.openxmlformats.org/officeDocument/2006/relationships/image" Target="../media/image44.png"/><Relationship Id="rId14" Type="http://schemas.openxmlformats.org/officeDocument/2006/relationships/image" Target="../media/image3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3.svg"/><Relationship Id="rId5" Type="http://schemas.openxmlformats.org/officeDocument/2006/relationships/image" Target="../media/image34.svg"/><Relationship Id="rId10" Type="http://schemas.openxmlformats.org/officeDocument/2006/relationships/image" Target="../media/image2.png"/><Relationship Id="rId4" Type="http://schemas.openxmlformats.org/officeDocument/2006/relationships/image" Target="../media/image33.png"/><Relationship Id="rId9" Type="http://schemas.openxmlformats.org/officeDocument/2006/relationships/image" Target="../media/image4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2.svg"/><Relationship Id="rId3" Type="http://schemas.openxmlformats.org/officeDocument/2006/relationships/image" Target="../media/image1.png"/><Relationship Id="rId7" Type="http://schemas.openxmlformats.org/officeDocument/2006/relationships/image" Target="../media/image15.sv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7.svg"/><Relationship Id="rId5" Type="http://schemas.openxmlformats.org/officeDocument/2006/relationships/image" Target="../media/image3.sv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5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4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3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33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3.svg"/><Relationship Id="rId4" Type="http://schemas.openxmlformats.org/officeDocument/2006/relationships/image" Target="../media/image34.svg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3.svg"/><Relationship Id="rId9" Type="http://schemas.openxmlformats.org/officeDocument/2006/relationships/image" Target="../media/image22.png"/><Relationship Id="rId1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2.svg"/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12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19.svg"/><Relationship Id="rId5" Type="http://schemas.openxmlformats.org/officeDocument/2006/relationships/image" Target="../media/image28.svg"/><Relationship Id="rId10" Type="http://schemas.openxmlformats.org/officeDocument/2006/relationships/image" Target="../media/image18.png"/><Relationship Id="rId4" Type="http://schemas.openxmlformats.org/officeDocument/2006/relationships/image" Target="../media/image27.png"/><Relationship Id="rId9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3.png"/><Relationship Id="rId7" Type="http://schemas.openxmlformats.org/officeDocument/2006/relationships/image" Target="../media/image3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3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321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1315441"/>
            <a:ext cx="9009410" cy="6082798"/>
            <a:chOff x="0" y="0"/>
            <a:chExt cx="3286657" cy="22190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2219021"/>
            </a:xfrm>
            <a:custGeom>
              <a:avLst/>
              <a:gdLst/>
              <a:ahLst/>
              <a:cxnLst/>
              <a:rect l="l" t="t" r="r" b="b"/>
              <a:pathLst>
                <a:path w="3286657" h="2219021">
                  <a:moveTo>
                    <a:pt x="0" y="0"/>
                  </a:moveTo>
                  <a:lnTo>
                    <a:pt x="3286657" y="0"/>
                  </a:lnTo>
                  <a:lnTo>
                    <a:pt x="3286657" y="2219021"/>
                  </a:lnTo>
                  <a:lnTo>
                    <a:pt x="0" y="22190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2156129" y="8872350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flipH="1">
            <a:off x="14791434" y="-19645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10261150" y="1315441"/>
            <a:ext cx="7087021" cy="7701883"/>
            <a:chOff x="0" y="0"/>
            <a:chExt cx="2585364" cy="28096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5364" cy="2809668"/>
            </a:xfrm>
            <a:custGeom>
              <a:avLst/>
              <a:gdLst/>
              <a:ahLst/>
              <a:cxnLst/>
              <a:rect l="l" t="t" r="r" b="b"/>
              <a:pathLst>
                <a:path w="2585364" h="2809668">
                  <a:moveTo>
                    <a:pt x="0" y="0"/>
                  </a:moveTo>
                  <a:lnTo>
                    <a:pt x="2585364" y="0"/>
                  </a:lnTo>
                  <a:lnTo>
                    <a:pt x="2585364" y="2809668"/>
                  </a:lnTo>
                  <a:lnTo>
                    <a:pt x="0" y="28096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765643" y="8090431"/>
            <a:ext cx="5149262" cy="926893"/>
            <a:chOff x="0" y="0"/>
            <a:chExt cx="6865682" cy="1235858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6865682" cy="1235858"/>
              <a:chOff x="0" y="0"/>
              <a:chExt cx="1878465" cy="33813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878465" cy="338133"/>
              </a:xfrm>
              <a:custGeom>
                <a:avLst/>
                <a:gdLst/>
                <a:ahLst/>
                <a:cxnLst/>
                <a:rect l="l" t="t" r="r" b="b"/>
                <a:pathLst>
                  <a:path w="1878465" h="338133">
                    <a:moveTo>
                      <a:pt x="0" y="0"/>
                    </a:moveTo>
                    <a:lnTo>
                      <a:pt x="1878465" y="0"/>
                    </a:lnTo>
                    <a:lnTo>
                      <a:pt x="1878465" y="338133"/>
                    </a:lnTo>
                    <a:lnTo>
                      <a:pt x="0" y="33813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296803" y="395890"/>
              <a:ext cx="450823" cy="450823"/>
            </a:xfrm>
            <a:custGeom>
              <a:avLst/>
              <a:gdLst/>
              <a:ahLst/>
              <a:cxnLst/>
              <a:rect l="l" t="t" r="r" b="b"/>
              <a:pathLst>
                <a:path w="450823" h="450823">
                  <a:moveTo>
                    <a:pt x="0" y="0"/>
                  </a:moveTo>
                  <a:lnTo>
                    <a:pt x="450822" y="0"/>
                  </a:lnTo>
                  <a:lnTo>
                    <a:pt x="450822" y="450823"/>
                  </a:lnTo>
                  <a:lnTo>
                    <a:pt x="0" y="450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42357" y="395890"/>
              <a:ext cx="5432627" cy="473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59"/>
                </a:lnSpc>
                <a:spcBef>
                  <a:spcPct val="0"/>
                </a:spcBef>
              </a:pPr>
              <a:endParaRPr lang="en-US" sz="2199" dirty="0">
                <a:solidFill>
                  <a:srgbClr val="000000"/>
                </a:solidFill>
                <a:latin typeface="Arita Dotum Medium"/>
                <a:ea typeface="Arita Dotum Medium"/>
              </a:endParaRPr>
            </a:p>
          </p:txBody>
        </p:sp>
      </p:grpSp>
      <p:sp>
        <p:nvSpPr>
          <p:cNvPr id="14" name="Freeform 14"/>
          <p:cNvSpPr/>
          <p:nvPr/>
        </p:nvSpPr>
        <p:spPr>
          <a:xfrm>
            <a:off x="10692016" y="4401714"/>
            <a:ext cx="6225288" cy="3893634"/>
          </a:xfrm>
          <a:custGeom>
            <a:avLst/>
            <a:gdLst/>
            <a:ahLst/>
            <a:cxnLst/>
            <a:rect l="l" t="t" r="r" b="b"/>
            <a:pathLst>
              <a:path w="6225288" h="3893634">
                <a:moveTo>
                  <a:pt x="0" y="0"/>
                </a:moveTo>
                <a:lnTo>
                  <a:pt x="6225288" y="0"/>
                </a:lnTo>
                <a:lnTo>
                  <a:pt x="6225288" y="3893634"/>
                </a:lnTo>
                <a:lnTo>
                  <a:pt x="0" y="38936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16100246" y="3001723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 rot="-203414">
            <a:off x="11173930" y="3499519"/>
            <a:ext cx="321948" cy="461574"/>
          </a:xfrm>
          <a:custGeom>
            <a:avLst/>
            <a:gdLst/>
            <a:ahLst/>
            <a:cxnLst/>
            <a:rect l="l" t="t" r="r" b="b"/>
            <a:pathLst>
              <a:path w="321948" h="461574">
                <a:moveTo>
                  <a:pt x="0" y="0"/>
                </a:moveTo>
                <a:lnTo>
                  <a:pt x="321948" y="0"/>
                </a:lnTo>
                <a:lnTo>
                  <a:pt x="321948" y="461574"/>
                </a:lnTo>
                <a:lnTo>
                  <a:pt x="0" y="4615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7" name="Group 17"/>
          <p:cNvGrpSpPr/>
          <p:nvPr/>
        </p:nvGrpSpPr>
        <p:grpSpPr>
          <a:xfrm>
            <a:off x="887383" y="8090431"/>
            <a:ext cx="3544008" cy="926893"/>
            <a:chOff x="0" y="0"/>
            <a:chExt cx="4725344" cy="1235858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4725344" cy="1235858"/>
              <a:chOff x="0" y="0"/>
              <a:chExt cx="1292864" cy="338133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92864" cy="338133"/>
              </a:xfrm>
              <a:custGeom>
                <a:avLst/>
                <a:gdLst/>
                <a:ahLst/>
                <a:cxnLst/>
                <a:rect l="l" t="t" r="r" b="b"/>
                <a:pathLst>
                  <a:path w="1292864" h="338133">
                    <a:moveTo>
                      <a:pt x="0" y="0"/>
                    </a:moveTo>
                    <a:lnTo>
                      <a:pt x="1292864" y="0"/>
                    </a:lnTo>
                    <a:lnTo>
                      <a:pt x="1292864" y="338133"/>
                    </a:lnTo>
                    <a:lnTo>
                      <a:pt x="0" y="33813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289760" y="288340"/>
              <a:ext cx="974589" cy="659177"/>
            </a:xfrm>
            <a:custGeom>
              <a:avLst/>
              <a:gdLst/>
              <a:ahLst/>
              <a:cxnLst/>
              <a:rect l="l" t="t" r="r" b="b"/>
              <a:pathLst>
                <a:path w="974589" h="659177">
                  <a:moveTo>
                    <a:pt x="0" y="0"/>
                  </a:moveTo>
                  <a:lnTo>
                    <a:pt x="974589" y="0"/>
                  </a:lnTo>
                  <a:lnTo>
                    <a:pt x="974589" y="659177"/>
                  </a:lnTo>
                  <a:lnTo>
                    <a:pt x="0" y="659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610085" y="572968"/>
              <a:ext cx="2836341" cy="3745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134"/>
                </a:lnSpc>
                <a:spcBef>
                  <a:spcPct val="0"/>
                </a:spcBef>
              </a:pPr>
              <a:r>
                <a:rPr lang="ko-KR" altLang="en-US" sz="2400" dirty="0">
                  <a:solidFill>
                    <a:srgbClr val="000000"/>
                  </a:solidFill>
                  <a:ea typeface="Arita Dotum Medium"/>
                </a:rPr>
                <a:t>창의력 공장</a:t>
              </a:r>
              <a:endParaRPr lang="en-US" sz="2400" dirty="0">
                <a:solidFill>
                  <a:srgbClr val="000000"/>
                </a:solidFill>
                <a:ea typeface="Arita Dotum Medium"/>
              </a:endParaRPr>
            </a:p>
          </p:txBody>
        </p:sp>
      </p:grpSp>
      <p:sp>
        <p:nvSpPr>
          <p:cNvPr id="22" name="Freeform 22"/>
          <p:cNvSpPr/>
          <p:nvPr/>
        </p:nvSpPr>
        <p:spPr>
          <a:xfrm>
            <a:off x="12690344" y="1991652"/>
            <a:ext cx="2228632" cy="1815322"/>
          </a:xfrm>
          <a:custGeom>
            <a:avLst/>
            <a:gdLst/>
            <a:ahLst/>
            <a:cxnLst/>
            <a:rect l="l" t="t" r="r" b="b"/>
            <a:pathLst>
              <a:path w="2228632" h="1815322">
                <a:moveTo>
                  <a:pt x="0" y="0"/>
                </a:moveTo>
                <a:lnTo>
                  <a:pt x="2228632" y="0"/>
                </a:lnTo>
                <a:lnTo>
                  <a:pt x="2228632" y="1815322"/>
                </a:lnTo>
                <a:lnTo>
                  <a:pt x="0" y="181532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348516" y="1632493"/>
            <a:ext cx="8265435" cy="4929160"/>
            <a:chOff x="-118084" y="-618216"/>
            <a:chExt cx="11020581" cy="6572214"/>
          </a:xfrm>
        </p:grpSpPr>
        <p:sp>
          <p:nvSpPr>
            <p:cNvPr id="24" name="TextBox 24"/>
            <p:cNvSpPr txBox="1"/>
            <p:nvPr/>
          </p:nvSpPr>
          <p:spPr>
            <a:xfrm>
              <a:off x="-118084" y="-618216"/>
              <a:ext cx="10594989" cy="5128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599"/>
                </a:lnSpc>
              </a:pPr>
              <a:r>
                <a:rPr lang="ko-KR" altLang="en-US" sz="10500" spc="155" dirty="0">
                  <a:solidFill>
                    <a:srgbClr val="003EA8"/>
                  </a:solidFill>
                  <a:ea typeface="Arita Dotum Bold"/>
                </a:rPr>
                <a:t>추적형</a:t>
              </a:r>
              <a:br>
                <a:rPr lang="en-US" altLang="ko-KR" sz="10500" spc="155" dirty="0">
                  <a:solidFill>
                    <a:srgbClr val="003EA8"/>
                  </a:solidFill>
                  <a:ea typeface="Arita Dotum Bold"/>
                </a:rPr>
              </a:br>
              <a:r>
                <a:rPr lang="ko-KR" altLang="en-US" sz="10500" spc="155" dirty="0">
                  <a:solidFill>
                    <a:srgbClr val="003EA8"/>
                  </a:solidFill>
                  <a:ea typeface="Arita Dotum Bold"/>
                </a:rPr>
                <a:t>태양광 발전기</a:t>
              </a:r>
              <a:endParaRPr lang="en-US" sz="10500" spc="155" dirty="0">
                <a:solidFill>
                  <a:srgbClr val="003EA8"/>
                </a:solidFill>
                <a:ea typeface="Arita Dotum Bold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307508" y="5385673"/>
              <a:ext cx="10594989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799" dirty="0">
                  <a:solidFill>
                    <a:srgbClr val="000000"/>
                  </a:solidFill>
                  <a:ea typeface="Arita Dotum Medium"/>
                </a:rPr>
                <a:t>With</a:t>
              </a:r>
              <a:r>
                <a:rPr lang="ko-KR" altLang="en-US" sz="27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ko-KR" altLang="en-US" sz="2799" dirty="0" err="1">
                  <a:solidFill>
                    <a:srgbClr val="000000"/>
                  </a:solidFill>
                  <a:ea typeface="Arita Dotum Medium"/>
                </a:rPr>
                <a:t>아두이노</a:t>
              </a:r>
              <a:endParaRPr lang="en-US" sz="2799" dirty="0">
                <a:solidFill>
                  <a:srgbClr val="000000"/>
                </a:solidFill>
                <a:ea typeface="Arita Dotum Medium"/>
              </a:endParaRPr>
            </a:p>
          </p:txBody>
        </p:sp>
      </p:grpSp>
      <p:sp>
        <p:nvSpPr>
          <p:cNvPr id="28" name="TextBox 25">
            <a:extLst>
              <a:ext uri="{FF2B5EF4-FFF2-40B4-BE49-F238E27FC236}">
                <a16:creationId xmlns:a16="http://schemas.microsoft.com/office/drawing/2014/main" id="{D8EFF71A-682D-E602-E52A-7C1D9CCE2572}"/>
              </a:ext>
            </a:extLst>
          </p:cNvPr>
          <p:cNvSpPr txBox="1"/>
          <p:nvPr/>
        </p:nvSpPr>
        <p:spPr>
          <a:xfrm>
            <a:off x="5508608" y="8351586"/>
            <a:ext cx="4313592" cy="386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dirty="0" err="1">
                <a:solidFill>
                  <a:srgbClr val="000000"/>
                </a:solidFill>
                <a:ea typeface="Arita Dotum Medium"/>
              </a:rPr>
              <a:t>아두이노를</a:t>
            </a:r>
            <a:r>
              <a:rPr lang="ko-KR" altLang="en-US" dirty="0">
                <a:solidFill>
                  <a:srgbClr val="000000"/>
                </a:solidFill>
                <a:ea typeface="Arita Dotum Medium"/>
              </a:rPr>
              <a:t> 활용한 추적형 태양광 발전기 개발</a:t>
            </a:r>
            <a:endParaRPr lang="en-US" dirty="0">
              <a:solidFill>
                <a:srgbClr val="000000"/>
              </a:solidFill>
              <a:ea typeface="Arita Dotum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927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57204"/>
            <a:ext cx="16436355" cy="1907038"/>
            <a:chOff x="0" y="0"/>
            <a:chExt cx="599602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6027" cy="695693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5" y="2924154"/>
            <a:ext cx="16436355" cy="5768915"/>
            <a:chOff x="0" y="0"/>
            <a:chExt cx="5996027" cy="21045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96027" cy="2104516"/>
            </a:xfrm>
            <a:custGeom>
              <a:avLst/>
              <a:gdLst/>
              <a:ahLst/>
              <a:cxnLst/>
              <a:rect l="l" t="t" r="r" b="b"/>
              <a:pathLst>
                <a:path w="5996027" h="2104516">
                  <a:moveTo>
                    <a:pt x="0" y="0"/>
                  </a:moveTo>
                  <a:lnTo>
                    <a:pt x="5996027" y="0"/>
                  </a:lnTo>
                  <a:lnTo>
                    <a:pt x="5996027" y="2104516"/>
                  </a:lnTo>
                  <a:lnTo>
                    <a:pt x="0" y="21045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24" name="Freeform 24"/>
          <p:cNvSpPr/>
          <p:nvPr/>
        </p:nvSpPr>
        <p:spPr>
          <a:xfrm flipH="1">
            <a:off x="15484919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-1782425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 rot="641794">
            <a:off x="8923192" y="-17882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33C1D3A-C0DC-2058-579E-8C49DF6FB76D}"/>
              </a:ext>
            </a:extLst>
          </p:cNvPr>
          <p:cNvSpPr/>
          <p:nvPr/>
        </p:nvSpPr>
        <p:spPr>
          <a:xfrm>
            <a:off x="1503297" y="3495108"/>
            <a:ext cx="4602650" cy="4338920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>
                <a:solidFill>
                  <a:srgbClr val="003EA8"/>
                </a:solidFill>
              </a:rPr>
              <a:t>적용되는 </a:t>
            </a:r>
            <a:endParaRPr lang="en-US" altLang="ko-KR" sz="5000" dirty="0">
              <a:solidFill>
                <a:srgbClr val="003EA8"/>
              </a:solidFill>
            </a:endParaRPr>
          </a:p>
          <a:p>
            <a:pPr algn="ctr"/>
            <a:r>
              <a:rPr lang="ko-KR" altLang="en-US" sz="5000" dirty="0">
                <a:solidFill>
                  <a:srgbClr val="003EA8"/>
                </a:solidFill>
              </a:rPr>
              <a:t>세부 기술 목록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D8F3AC5-C75E-7CB9-960F-BD6445B00C5A}"/>
              </a:ext>
            </a:extLst>
          </p:cNvPr>
          <p:cNvSpPr/>
          <p:nvPr/>
        </p:nvSpPr>
        <p:spPr>
          <a:xfrm>
            <a:off x="1655697" y="3647508"/>
            <a:ext cx="4602650" cy="4338920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적용되는 </a:t>
            </a:r>
            <a:endParaRPr lang="en-US" altLang="ko-KR" sz="5000" dirty="0">
              <a:solidFill>
                <a:schemeClr val="tx1"/>
              </a:solidFill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/>
            <a:r>
              <a:rPr lang="ko-KR" altLang="en-US" sz="5000" dirty="0">
                <a:solidFill>
                  <a:schemeClr val="tx1"/>
                </a:solidFill>
                <a:highlight>
                  <a:srgbClr val="FFFF00"/>
                </a:highlight>
                <a:latin typeface="Arita Dotum Medium" panose="020B0600000101010101" charset="-127"/>
                <a:ea typeface="Arita Dotum Medium" panose="020B0600000101010101" charset="-127"/>
              </a:rPr>
              <a:t>세부 기술 목록</a:t>
            </a: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D1677AF1-F28E-DC13-8146-FB4705C1F726}"/>
              </a:ext>
            </a:extLst>
          </p:cNvPr>
          <p:cNvSpPr txBox="1"/>
          <p:nvPr/>
        </p:nvSpPr>
        <p:spPr>
          <a:xfrm>
            <a:off x="5562600" y="3717726"/>
            <a:ext cx="12074226" cy="3940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4000" b="1" dirty="0">
                <a:latin typeface="Arita Dotum Medium" panose="020B0600000101010101" charset="-127"/>
                <a:ea typeface="Arita Dotum Medium" panose="020B0600000101010101" charset="-127"/>
              </a:rPr>
              <a:t>광 감지 모듈</a:t>
            </a:r>
            <a:r>
              <a:rPr lang="ko-KR" altLang="en-US" sz="4000" dirty="0">
                <a:latin typeface="Arita Dotum Medium" panose="020B0600000101010101" charset="-127"/>
                <a:ea typeface="Arita Dotum Medium" panose="020B0600000101010101" charset="-127"/>
              </a:rPr>
              <a:t>을 사용하여 </a:t>
            </a:r>
            <a:r>
              <a:rPr lang="ko-KR" altLang="en-US" sz="4000" b="1" dirty="0">
                <a:highlight>
                  <a:srgbClr val="FFFF00"/>
                </a:highlight>
                <a:latin typeface="Arita Dotum Medium" panose="020B0600000101010101" charset="-127"/>
                <a:ea typeface="Arita Dotum Medium" panose="020B0600000101010101" charset="-127"/>
              </a:rPr>
              <a:t>빛의 위치 계산 기술</a:t>
            </a:r>
            <a:endParaRPr lang="en-US" altLang="ko-KR" sz="4000" b="1" dirty="0">
              <a:highlight>
                <a:srgbClr val="FFFF00"/>
              </a:highlight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>
              <a:lnSpc>
                <a:spcPts val="10800"/>
              </a:lnSpc>
            </a:pPr>
            <a:r>
              <a:rPr lang="ko-KR" altLang="en-US" sz="4000" b="1" dirty="0" err="1">
                <a:latin typeface="Arita Dotum Medium" panose="020B0600000101010101" charset="-127"/>
                <a:ea typeface="Arita Dotum Medium" panose="020B0600000101010101" charset="-127"/>
              </a:rPr>
              <a:t>조향</a:t>
            </a:r>
            <a:r>
              <a:rPr lang="ko-KR" altLang="en-US" sz="4000" b="1" dirty="0">
                <a:latin typeface="Arita Dotum Medium" panose="020B0600000101010101" charset="-127"/>
                <a:ea typeface="Arita Dotum Medium" panose="020B0600000101010101" charset="-127"/>
              </a:rPr>
              <a:t> 기어</a:t>
            </a:r>
            <a:r>
              <a:rPr lang="ko-KR" altLang="en-US" sz="4000" dirty="0">
                <a:latin typeface="Arita Dotum Medium" panose="020B0600000101010101" charset="-127"/>
                <a:ea typeface="Arita Dotum Medium" panose="020B0600000101010101" charset="-127"/>
              </a:rPr>
              <a:t>를 통한 </a:t>
            </a:r>
            <a:r>
              <a:rPr lang="ko-KR" altLang="en-US" sz="4000" b="1" dirty="0">
                <a:highlight>
                  <a:srgbClr val="FFFF00"/>
                </a:highlight>
                <a:latin typeface="Arita Dotum Medium" panose="020B0600000101010101" charset="-127"/>
                <a:ea typeface="Arita Dotum Medium" panose="020B0600000101010101" charset="-127"/>
              </a:rPr>
              <a:t>태양광 패널 조정 기술</a:t>
            </a:r>
            <a:endParaRPr lang="en-US" altLang="ko-KR" sz="4000" b="1" dirty="0">
              <a:highlight>
                <a:srgbClr val="FFFF00"/>
              </a:highlight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>
              <a:lnSpc>
                <a:spcPts val="10800"/>
              </a:lnSpc>
            </a:pPr>
            <a:r>
              <a:rPr lang="ko-KR" altLang="en-US" sz="4000" b="1" dirty="0">
                <a:latin typeface="Arita Dotum Medium" panose="020B0600000101010101" charset="-127"/>
                <a:ea typeface="Arita Dotum Medium" panose="020B0600000101010101" charset="-127"/>
              </a:rPr>
              <a:t>웹 통신 모듈</a:t>
            </a:r>
            <a:r>
              <a:rPr lang="ko-KR" altLang="en-US" sz="4000" dirty="0">
                <a:latin typeface="Arita Dotum Medium" panose="020B0600000101010101" charset="-127"/>
                <a:ea typeface="Arita Dotum Medium" panose="020B0600000101010101" charset="-127"/>
              </a:rPr>
              <a:t>을 통한 </a:t>
            </a:r>
            <a:r>
              <a:rPr lang="ko-KR" altLang="en-US" sz="4000" b="1" dirty="0">
                <a:highlight>
                  <a:srgbClr val="FFFF00"/>
                </a:highlight>
                <a:latin typeface="Arita Dotum Medium" panose="020B0600000101010101" charset="-127"/>
                <a:ea typeface="Arita Dotum Medium" panose="020B0600000101010101" charset="-127"/>
              </a:rPr>
              <a:t>웹 서버 구축 기술</a:t>
            </a:r>
            <a:endParaRPr lang="en-US" sz="4000" b="1" dirty="0">
              <a:highlight>
                <a:srgbClr val="FFFF00"/>
              </a:highlight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703A74-46C4-F692-44E4-F95F9DB01D46}"/>
                  </a:ext>
                </a:extLst>
              </p:cNvPr>
              <p:cNvSpPr txBox="1"/>
              <p:nvPr/>
            </p:nvSpPr>
            <p:spPr>
              <a:xfrm>
                <a:off x="1752600" y="915398"/>
                <a:ext cx="14782800" cy="138499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0800"/>
                  </a:lnSpc>
                </a:pPr>
                <a:r>
                  <a:rPr lang="ko-KR" altLang="en-US" sz="9000" b="1" dirty="0">
                    <a:solidFill>
                      <a:srgbClr val="003EA8"/>
                    </a:solidFill>
                    <a:ea typeface="Arita Dotum Bold"/>
                  </a:rPr>
                  <a:t>프로젝트 추진 방법</a:t>
                </a:r>
                <a14:m>
                  <m:oMath xmlns:m="http://schemas.openxmlformats.org/officeDocument/2006/math">
                    <m:r>
                      <a:rPr lang="en-US" altLang="ko-KR" sz="9000" b="1" i="1" smtClean="0">
                        <a:solidFill>
                          <a:srgbClr val="003EA8"/>
                        </a:solidFill>
                        <a:latin typeface="Cambria Math" panose="02040503050406030204" pitchFamily="18" charset="0"/>
                        <a:ea typeface="Arita Dotum Bold"/>
                      </a:rPr>
                      <m:t>⋅</m:t>
                    </m:r>
                  </m:oMath>
                </a14:m>
                <a:r>
                  <a:rPr lang="ko-KR" altLang="en-US" sz="9000" b="1" dirty="0">
                    <a:solidFill>
                      <a:srgbClr val="003EA8"/>
                    </a:solidFill>
                    <a:ea typeface="Arita Dotum Bold"/>
                  </a:rPr>
                  <a:t>전략</a:t>
                </a:r>
                <a:endParaRPr lang="en-US" sz="9000" b="1" dirty="0">
                  <a:solidFill>
                    <a:srgbClr val="003EA8"/>
                  </a:solidFill>
                  <a:ea typeface="Arita Dotum Bold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703A74-46C4-F692-44E4-F95F9DB01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915398"/>
                <a:ext cx="14782800" cy="1384995"/>
              </a:xfrm>
              <a:prstGeom prst="rect">
                <a:avLst/>
              </a:prstGeom>
              <a:blipFill>
                <a:blip r:embed="rId7"/>
                <a:stretch>
                  <a:fillRect t="-27753" b="-471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4">
            <a:extLst>
              <a:ext uri="{FF2B5EF4-FFF2-40B4-BE49-F238E27FC236}">
                <a16:creationId xmlns:a16="http://schemas.microsoft.com/office/drawing/2014/main" id="{FE463B7A-A9CF-2AE3-B376-E88613FD1190}"/>
              </a:ext>
            </a:extLst>
          </p:cNvPr>
          <p:cNvSpPr txBox="1"/>
          <p:nvPr/>
        </p:nvSpPr>
        <p:spPr>
          <a:xfrm>
            <a:off x="14747815" y="109365"/>
            <a:ext cx="3505549" cy="343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89" lvl="1">
              <a:lnSpc>
                <a:spcPts val="2859"/>
              </a:lnSpc>
            </a:pPr>
            <a:r>
              <a:rPr lang="en-US" sz="2199" dirty="0">
                <a:solidFill>
                  <a:srgbClr val="000000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199" dirty="0">
                <a:solidFill>
                  <a:srgbClr val="000000"/>
                </a:solidFill>
                <a:latin typeface="Arita Dotum Medium"/>
                <a:ea typeface="Arita Dotum Medium"/>
              </a:rPr>
              <a:t>브레인 </a:t>
            </a:r>
            <a:r>
              <a:rPr lang="ko-KR" altLang="en-US" sz="2199" dirty="0" err="1">
                <a:solidFill>
                  <a:srgbClr val="000000"/>
                </a:solidFill>
                <a:latin typeface="Arita Dotum Medium"/>
                <a:ea typeface="Arita Dotum Medium"/>
              </a:rPr>
              <a:t>스토밍</a:t>
            </a:r>
            <a:r>
              <a:rPr lang="en-US" altLang="ko-KR" sz="2199" dirty="0">
                <a:solidFill>
                  <a:srgbClr val="000000"/>
                </a:solidFill>
                <a:latin typeface="Arita Dotum Medium"/>
                <a:ea typeface="Arita Dotum Medium"/>
              </a:rPr>
              <a:t>), (</a:t>
            </a:r>
            <a:r>
              <a:rPr lang="ko-KR" altLang="en-US" sz="2199" dirty="0">
                <a:solidFill>
                  <a:srgbClr val="000000"/>
                </a:solidFill>
                <a:latin typeface="Arita Dotum Medium"/>
                <a:ea typeface="Arita Dotum Medium"/>
              </a:rPr>
              <a:t>마인드맵</a:t>
            </a:r>
            <a:r>
              <a:rPr lang="en-US" altLang="ko-KR" sz="2199" dirty="0">
                <a:solidFill>
                  <a:srgbClr val="000000"/>
                </a:solidFill>
                <a:latin typeface="Arita Dotum Medium"/>
                <a:ea typeface="Arita Dotum Medium"/>
              </a:rPr>
              <a:t>)</a:t>
            </a:r>
            <a:endParaRPr lang="en-US" sz="2199" dirty="0">
              <a:solidFill>
                <a:srgbClr val="000000"/>
              </a:solidFill>
              <a:latin typeface="Arita Dotum Medium"/>
              <a:ea typeface="Arita Dotum Medium"/>
            </a:endParaRPr>
          </a:p>
        </p:txBody>
      </p:sp>
    </p:spTree>
    <p:extLst>
      <p:ext uri="{BB962C8B-B14F-4D97-AF65-F5344CB8AC3E}">
        <p14:creationId xmlns:p14="http://schemas.microsoft.com/office/powerpoint/2010/main" val="4223647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57204"/>
            <a:ext cx="16436355" cy="1907038"/>
            <a:chOff x="0" y="0"/>
            <a:chExt cx="599602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6027" cy="695693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5" y="2924154"/>
            <a:ext cx="16436355" cy="5768915"/>
            <a:chOff x="0" y="0"/>
            <a:chExt cx="5996027" cy="21045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96027" cy="2104516"/>
            </a:xfrm>
            <a:custGeom>
              <a:avLst/>
              <a:gdLst/>
              <a:ahLst/>
              <a:cxnLst/>
              <a:rect l="l" t="t" r="r" b="b"/>
              <a:pathLst>
                <a:path w="5996027" h="2104516">
                  <a:moveTo>
                    <a:pt x="0" y="0"/>
                  </a:moveTo>
                  <a:lnTo>
                    <a:pt x="5996027" y="0"/>
                  </a:lnTo>
                  <a:lnTo>
                    <a:pt x="5996027" y="2104516"/>
                  </a:lnTo>
                  <a:lnTo>
                    <a:pt x="0" y="21045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24" name="Freeform 24"/>
          <p:cNvSpPr/>
          <p:nvPr/>
        </p:nvSpPr>
        <p:spPr>
          <a:xfrm flipH="1">
            <a:off x="15484919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-1782425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 rot="641794">
            <a:off x="8923192" y="-17882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33C1D3A-C0DC-2058-579E-8C49DF6FB76D}"/>
              </a:ext>
            </a:extLst>
          </p:cNvPr>
          <p:cNvSpPr/>
          <p:nvPr/>
        </p:nvSpPr>
        <p:spPr>
          <a:xfrm>
            <a:off x="1503297" y="3495108"/>
            <a:ext cx="4602650" cy="4338920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>
                <a:solidFill>
                  <a:srgbClr val="003EA8"/>
                </a:solidFill>
              </a:rPr>
              <a:t>적용되는 </a:t>
            </a:r>
            <a:endParaRPr lang="en-US" altLang="ko-KR" sz="5000" dirty="0">
              <a:solidFill>
                <a:srgbClr val="003EA8"/>
              </a:solidFill>
            </a:endParaRPr>
          </a:p>
          <a:p>
            <a:pPr algn="ctr"/>
            <a:r>
              <a:rPr lang="ko-KR" altLang="en-US" sz="5000" dirty="0">
                <a:solidFill>
                  <a:srgbClr val="003EA8"/>
                </a:solidFill>
              </a:rPr>
              <a:t>세부 기술 목록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D8F3AC5-C75E-7CB9-960F-BD6445B00C5A}"/>
              </a:ext>
            </a:extLst>
          </p:cNvPr>
          <p:cNvSpPr/>
          <p:nvPr/>
        </p:nvSpPr>
        <p:spPr>
          <a:xfrm>
            <a:off x="1655697" y="3647508"/>
            <a:ext cx="4602650" cy="4338920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세부 기술 별 </a:t>
            </a:r>
            <a:r>
              <a:rPr lang="ko-KR" altLang="en-US" sz="5000" dirty="0">
                <a:solidFill>
                  <a:schemeClr val="tx1"/>
                </a:solidFill>
                <a:highlight>
                  <a:srgbClr val="FFFF00"/>
                </a:highlight>
                <a:latin typeface="Arita Dotum Medium" panose="020B0600000101010101" charset="-127"/>
                <a:ea typeface="Arita Dotum Medium" panose="020B0600000101010101" charset="-127"/>
              </a:rPr>
              <a:t>준비 상황</a:t>
            </a: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D1677AF1-F28E-DC13-8146-FB4705C1F726}"/>
              </a:ext>
            </a:extLst>
          </p:cNvPr>
          <p:cNvSpPr txBox="1"/>
          <p:nvPr/>
        </p:nvSpPr>
        <p:spPr>
          <a:xfrm>
            <a:off x="5987488" y="2859393"/>
            <a:ext cx="11378479" cy="5329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4000" dirty="0">
                <a:latin typeface="Arita Dotum Medium" panose="020B0600000101010101" charset="-127"/>
                <a:ea typeface="Arita Dotum Medium" panose="020B0600000101010101" charset="-127"/>
              </a:rPr>
              <a:t>관련 부품 구입</a:t>
            </a:r>
            <a:endParaRPr lang="en-US" altLang="ko-KR" sz="4000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>
              <a:lnSpc>
                <a:spcPts val="10800"/>
              </a:lnSpc>
            </a:pPr>
            <a:r>
              <a:rPr lang="ko-KR" altLang="en-US" sz="4000" b="1" dirty="0">
                <a:highlight>
                  <a:srgbClr val="FFFF00"/>
                </a:highlight>
                <a:latin typeface="Arita Dotum Medium" panose="020B0600000101010101" charset="-127"/>
                <a:ea typeface="Arita Dotum Medium" panose="020B0600000101010101" charset="-127"/>
              </a:rPr>
              <a:t>광 감지 모듈</a:t>
            </a:r>
            <a:r>
              <a:rPr lang="ko-KR" altLang="en-US" sz="4000" b="1" dirty="0">
                <a:latin typeface="Arita Dotum Medium" panose="020B0600000101010101" charset="-127"/>
                <a:ea typeface="Arita Dotum Medium" panose="020B0600000101010101" charset="-127"/>
              </a:rPr>
              <a:t> </a:t>
            </a:r>
            <a:r>
              <a:rPr lang="en-US" altLang="ko-KR" sz="4000" dirty="0">
                <a:latin typeface="Arita Dotum Medium" panose="020B0600000101010101" charset="-127"/>
                <a:ea typeface="Arita Dotum Medium" panose="020B0600000101010101" charset="-127"/>
              </a:rPr>
              <a:t>(</a:t>
            </a:r>
            <a:r>
              <a:rPr lang="ko-KR" altLang="en-US" sz="4000" dirty="0">
                <a:latin typeface="Arita Dotum Medium" panose="020B0600000101010101" charset="-127"/>
                <a:ea typeface="Arita Dotum Medium" panose="020B0600000101010101" charset="-127"/>
              </a:rPr>
              <a:t>빛의 위치 계산 기술</a:t>
            </a:r>
            <a:r>
              <a:rPr lang="en-US" altLang="ko-KR" sz="4000" dirty="0">
                <a:latin typeface="Arita Dotum Medium" panose="020B0600000101010101" charset="-127"/>
                <a:ea typeface="Arita Dotum Medium" panose="020B0600000101010101" charset="-127"/>
              </a:rPr>
              <a:t>)</a:t>
            </a:r>
          </a:p>
          <a:p>
            <a:pPr algn="ctr">
              <a:lnSpc>
                <a:spcPts val="10800"/>
              </a:lnSpc>
            </a:pPr>
            <a:r>
              <a:rPr lang="ko-KR" altLang="en-US" sz="4000" b="1" dirty="0" err="1">
                <a:highlight>
                  <a:srgbClr val="FFFF00"/>
                </a:highlight>
                <a:latin typeface="Arita Dotum Medium" panose="020B0600000101010101" charset="-127"/>
                <a:ea typeface="Arita Dotum Medium" panose="020B0600000101010101" charset="-127"/>
              </a:rPr>
              <a:t>서보</a:t>
            </a:r>
            <a:r>
              <a:rPr lang="ko-KR" altLang="en-US" sz="4000" b="1" dirty="0">
                <a:highlight>
                  <a:srgbClr val="FFFF00"/>
                </a:highlight>
                <a:latin typeface="Arita Dotum Medium" panose="020B0600000101010101" charset="-127"/>
                <a:ea typeface="Arita Dotum Medium" panose="020B0600000101010101" charset="-127"/>
              </a:rPr>
              <a:t> 모터</a:t>
            </a:r>
            <a:r>
              <a:rPr lang="en-US" altLang="ko-KR" sz="4000" b="1" dirty="0">
                <a:highlight>
                  <a:srgbClr val="FFFF00"/>
                </a:highlight>
                <a:latin typeface="Arita Dotum Medium" panose="020B0600000101010101" charset="-127"/>
                <a:ea typeface="Arita Dotum Medium" panose="020B0600000101010101" charset="-127"/>
              </a:rPr>
              <a:t>, </a:t>
            </a:r>
            <a:r>
              <a:rPr lang="ko-KR" altLang="en-US" sz="4000" b="1" dirty="0">
                <a:highlight>
                  <a:srgbClr val="FFFF00"/>
                </a:highlight>
                <a:latin typeface="Arita Dotum Medium" panose="020B0600000101010101" charset="-127"/>
                <a:ea typeface="Arita Dotum Medium" panose="020B0600000101010101" charset="-127"/>
              </a:rPr>
              <a:t>태양광 패널</a:t>
            </a:r>
            <a:r>
              <a:rPr lang="en-US" altLang="ko-KR" sz="4000" b="1" dirty="0">
                <a:highlight>
                  <a:srgbClr val="FFFF00"/>
                </a:highlight>
                <a:latin typeface="Arita Dotum Medium" panose="020B0600000101010101" charset="-127"/>
                <a:ea typeface="Arita Dotum Medium" panose="020B0600000101010101" charset="-127"/>
              </a:rPr>
              <a:t> </a:t>
            </a:r>
            <a:r>
              <a:rPr lang="en-US" altLang="ko-KR" sz="4000" dirty="0">
                <a:latin typeface="Arita Dotum Medium" panose="020B0600000101010101" charset="-127"/>
                <a:ea typeface="Arita Dotum Medium" panose="020B0600000101010101" charset="-127"/>
              </a:rPr>
              <a:t>(</a:t>
            </a:r>
            <a:r>
              <a:rPr lang="ko-KR" altLang="en-US" sz="4000" dirty="0">
                <a:latin typeface="Arita Dotum Medium" panose="020B0600000101010101" charset="-127"/>
                <a:ea typeface="Arita Dotum Medium" panose="020B0600000101010101" charset="-127"/>
              </a:rPr>
              <a:t>태양광 패널 조절 기술</a:t>
            </a:r>
            <a:r>
              <a:rPr lang="en-US" altLang="ko-KR" sz="4000" dirty="0">
                <a:latin typeface="Arita Dotum Medium" panose="020B0600000101010101" charset="-127"/>
                <a:ea typeface="Arita Dotum Medium" panose="020B0600000101010101" charset="-127"/>
              </a:rPr>
              <a:t>)</a:t>
            </a:r>
          </a:p>
          <a:p>
            <a:pPr algn="ctr">
              <a:lnSpc>
                <a:spcPts val="10800"/>
              </a:lnSpc>
            </a:pPr>
            <a:r>
              <a:rPr lang="en-US" altLang="ko-KR" sz="4000" b="1" dirty="0" err="1">
                <a:highlight>
                  <a:srgbClr val="FFFF00"/>
                </a:highlight>
                <a:latin typeface="Arita Dotum Medium" panose="020B0600000101010101" charset="-127"/>
                <a:ea typeface="Arita Dotum Medium" panose="020B0600000101010101" charset="-127"/>
              </a:rPr>
              <a:t>Wifi</a:t>
            </a:r>
            <a:r>
              <a:rPr lang="en-US" altLang="ko-KR" sz="4000" b="1" dirty="0">
                <a:highlight>
                  <a:srgbClr val="FFFF00"/>
                </a:highlight>
                <a:latin typeface="Arita Dotum Medium" panose="020B0600000101010101" charset="-127"/>
                <a:ea typeface="Arita Dotum Medium" panose="020B0600000101010101" charset="-127"/>
              </a:rPr>
              <a:t> ESP 8266 shield</a:t>
            </a:r>
            <a:r>
              <a:rPr lang="en-US" altLang="ko-KR" sz="4000" dirty="0">
                <a:highlight>
                  <a:srgbClr val="FFFF00"/>
                </a:highlight>
                <a:latin typeface="Arita Dotum Medium" panose="020B0600000101010101" charset="-127"/>
                <a:ea typeface="Arita Dotum Medium" panose="020B0600000101010101" charset="-127"/>
              </a:rPr>
              <a:t> </a:t>
            </a:r>
            <a:r>
              <a:rPr lang="en-US" altLang="ko-KR" sz="4000" dirty="0">
                <a:latin typeface="Arita Dotum Medium" panose="020B0600000101010101" charset="-127"/>
                <a:ea typeface="Arita Dotum Medium" panose="020B0600000101010101" charset="-127"/>
              </a:rPr>
              <a:t>(</a:t>
            </a:r>
            <a:r>
              <a:rPr lang="ko-KR" altLang="en-US" sz="4000" dirty="0">
                <a:latin typeface="Arita Dotum Medium" panose="020B0600000101010101" charset="-127"/>
                <a:ea typeface="Arita Dotum Medium" panose="020B0600000101010101" charset="-127"/>
              </a:rPr>
              <a:t>웹 통신 기술</a:t>
            </a:r>
            <a:r>
              <a:rPr lang="en-US" altLang="ko-KR" sz="4000" dirty="0">
                <a:latin typeface="Arita Dotum Medium" panose="020B0600000101010101" charset="-127"/>
                <a:ea typeface="Arita Dotum Medium" panose="020B0600000101010101" charset="-127"/>
              </a:rPr>
              <a:t>)</a:t>
            </a:r>
            <a:endParaRPr lang="en-US" sz="4000" dirty="0"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10">
                <a:extLst>
                  <a:ext uri="{FF2B5EF4-FFF2-40B4-BE49-F238E27FC236}">
                    <a16:creationId xmlns:a16="http://schemas.microsoft.com/office/drawing/2014/main" id="{E71799DE-000D-4B01-7ADB-6C05CE4A8CB1}"/>
                  </a:ext>
                </a:extLst>
              </p:cNvPr>
              <p:cNvSpPr txBox="1"/>
              <p:nvPr/>
            </p:nvSpPr>
            <p:spPr>
              <a:xfrm>
                <a:off x="1752600" y="915398"/>
                <a:ext cx="14782800" cy="138499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0800"/>
                  </a:lnSpc>
                </a:pPr>
                <a:r>
                  <a:rPr lang="ko-KR" altLang="en-US" sz="9000" b="1" dirty="0">
                    <a:solidFill>
                      <a:srgbClr val="003EA8"/>
                    </a:solidFill>
                    <a:ea typeface="Arita Dotum Bold"/>
                  </a:rPr>
                  <a:t>프로젝트 추진 방법</a:t>
                </a:r>
                <a14:m>
                  <m:oMath xmlns:m="http://schemas.openxmlformats.org/officeDocument/2006/math">
                    <m:r>
                      <a:rPr lang="en-US" altLang="ko-KR" sz="9000" b="1" i="1" smtClean="0">
                        <a:solidFill>
                          <a:srgbClr val="003EA8"/>
                        </a:solidFill>
                        <a:latin typeface="Cambria Math" panose="02040503050406030204" pitchFamily="18" charset="0"/>
                        <a:ea typeface="Arita Dotum Bold"/>
                      </a:rPr>
                      <m:t>⋅</m:t>
                    </m:r>
                  </m:oMath>
                </a14:m>
                <a:r>
                  <a:rPr lang="ko-KR" altLang="en-US" sz="9000" b="1" dirty="0">
                    <a:solidFill>
                      <a:srgbClr val="003EA8"/>
                    </a:solidFill>
                    <a:ea typeface="Arita Dotum Bold"/>
                  </a:rPr>
                  <a:t>전략</a:t>
                </a:r>
                <a:endParaRPr lang="en-US" sz="9000" b="1" dirty="0">
                  <a:solidFill>
                    <a:srgbClr val="003EA8"/>
                  </a:solidFill>
                  <a:ea typeface="Arita Dotum Bold"/>
                </a:endParaRPr>
              </a:p>
            </p:txBody>
          </p:sp>
        </mc:Choice>
        <mc:Fallback xmlns="">
          <p:sp>
            <p:nvSpPr>
              <p:cNvPr id="9" name="TextBox 10">
                <a:extLst>
                  <a:ext uri="{FF2B5EF4-FFF2-40B4-BE49-F238E27FC236}">
                    <a16:creationId xmlns:a16="http://schemas.microsoft.com/office/drawing/2014/main" id="{E71799DE-000D-4B01-7ADB-6C05CE4A8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915398"/>
                <a:ext cx="14782800" cy="1384995"/>
              </a:xfrm>
              <a:prstGeom prst="rect">
                <a:avLst/>
              </a:prstGeom>
              <a:blipFill>
                <a:blip r:embed="rId7"/>
                <a:stretch>
                  <a:fillRect t="-27753" b="-471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14">
            <a:extLst>
              <a:ext uri="{FF2B5EF4-FFF2-40B4-BE49-F238E27FC236}">
                <a16:creationId xmlns:a16="http://schemas.microsoft.com/office/drawing/2014/main" id="{5013DD31-A871-8869-BDE8-EC65B60B53CF}"/>
              </a:ext>
            </a:extLst>
          </p:cNvPr>
          <p:cNvSpPr txBox="1"/>
          <p:nvPr/>
        </p:nvSpPr>
        <p:spPr>
          <a:xfrm>
            <a:off x="14630400" y="109490"/>
            <a:ext cx="3505549" cy="343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89" lvl="1">
              <a:lnSpc>
                <a:spcPts val="2859"/>
              </a:lnSpc>
            </a:pPr>
            <a:r>
              <a:rPr lang="en-US" sz="2199" dirty="0">
                <a:solidFill>
                  <a:srgbClr val="000000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199" dirty="0">
                <a:solidFill>
                  <a:srgbClr val="000000"/>
                </a:solidFill>
                <a:latin typeface="Arita Dotum Medium"/>
                <a:ea typeface="Arita Dotum Medium"/>
              </a:rPr>
              <a:t>브레인 </a:t>
            </a:r>
            <a:r>
              <a:rPr lang="ko-KR" altLang="en-US" sz="2199" dirty="0" err="1">
                <a:solidFill>
                  <a:srgbClr val="000000"/>
                </a:solidFill>
                <a:latin typeface="Arita Dotum Medium"/>
                <a:ea typeface="Arita Dotum Medium"/>
              </a:rPr>
              <a:t>스토밍</a:t>
            </a:r>
            <a:r>
              <a:rPr lang="en-US" altLang="ko-KR" sz="2199" dirty="0">
                <a:solidFill>
                  <a:srgbClr val="000000"/>
                </a:solidFill>
                <a:latin typeface="Arita Dotum Medium"/>
                <a:ea typeface="Arita Dotum Medium"/>
              </a:rPr>
              <a:t>), (</a:t>
            </a:r>
            <a:r>
              <a:rPr lang="ko-KR" altLang="en-US" sz="2199" dirty="0">
                <a:solidFill>
                  <a:srgbClr val="000000"/>
                </a:solidFill>
                <a:latin typeface="Arita Dotum Medium"/>
                <a:ea typeface="Arita Dotum Medium"/>
              </a:rPr>
              <a:t>마인드맵</a:t>
            </a:r>
            <a:r>
              <a:rPr lang="en-US" altLang="ko-KR" sz="2199" dirty="0">
                <a:solidFill>
                  <a:srgbClr val="000000"/>
                </a:solidFill>
                <a:latin typeface="Arita Dotum Medium"/>
                <a:ea typeface="Arita Dotum Medium"/>
              </a:rPr>
              <a:t>)</a:t>
            </a:r>
            <a:endParaRPr lang="en-US" sz="2199" dirty="0">
              <a:solidFill>
                <a:srgbClr val="000000"/>
              </a:solidFill>
              <a:latin typeface="Arita Dotum Medium"/>
              <a:ea typeface="Arita Dotum Medium"/>
            </a:endParaRPr>
          </a:p>
        </p:txBody>
      </p:sp>
    </p:spTree>
    <p:extLst>
      <p:ext uri="{BB962C8B-B14F-4D97-AF65-F5344CB8AC3E}">
        <p14:creationId xmlns:p14="http://schemas.microsoft.com/office/powerpoint/2010/main" val="2721474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57204"/>
            <a:ext cx="16436355" cy="1907038"/>
            <a:chOff x="0" y="0"/>
            <a:chExt cx="599602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6027" cy="695693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5" y="2924154"/>
            <a:ext cx="16436355" cy="5768915"/>
            <a:chOff x="0" y="0"/>
            <a:chExt cx="5996027" cy="21045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96027" cy="2104516"/>
            </a:xfrm>
            <a:custGeom>
              <a:avLst/>
              <a:gdLst/>
              <a:ahLst/>
              <a:cxnLst/>
              <a:rect l="l" t="t" r="r" b="b"/>
              <a:pathLst>
                <a:path w="5996027" h="2104516">
                  <a:moveTo>
                    <a:pt x="0" y="0"/>
                  </a:moveTo>
                  <a:lnTo>
                    <a:pt x="5996027" y="0"/>
                  </a:lnTo>
                  <a:lnTo>
                    <a:pt x="5996027" y="2104516"/>
                  </a:lnTo>
                  <a:lnTo>
                    <a:pt x="0" y="21045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24" name="Freeform 24"/>
          <p:cNvSpPr/>
          <p:nvPr/>
        </p:nvSpPr>
        <p:spPr>
          <a:xfrm flipH="1">
            <a:off x="15484919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-1782425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 rot="641794">
            <a:off x="8923192" y="-17882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33C1D3A-C0DC-2058-579E-8C49DF6FB76D}"/>
              </a:ext>
            </a:extLst>
          </p:cNvPr>
          <p:cNvSpPr/>
          <p:nvPr/>
        </p:nvSpPr>
        <p:spPr>
          <a:xfrm>
            <a:off x="1503297" y="3495108"/>
            <a:ext cx="4602650" cy="4338920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>
                <a:solidFill>
                  <a:srgbClr val="003EA8"/>
                </a:solidFill>
              </a:rPr>
              <a:t>적용되는 </a:t>
            </a:r>
            <a:endParaRPr lang="en-US" altLang="ko-KR" sz="5000" dirty="0">
              <a:solidFill>
                <a:srgbClr val="003EA8"/>
              </a:solidFill>
            </a:endParaRPr>
          </a:p>
          <a:p>
            <a:pPr algn="ctr"/>
            <a:r>
              <a:rPr lang="ko-KR" altLang="en-US" sz="5000" dirty="0">
                <a:solidFill>
                  <a:srgbClr val="003EA8"/>
                </a:solidFill>
              </a:rPr>
              <a:t>세부 기술 목록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D8F3AC5-C75E-7CB9-960F-BD6445B00C5A}"/>
              </a:ext>
            </a:extLst>
          </p:cNvPr>
          <p:cNvSpPr/>
          <p:nvPr/>
        </p:nvSpPr>
        <p:spPr>
          <a:xfrm>
            <a:off x="1655697" y="3647508"/>
            <a:ext cx="4602650" cy="4338920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기술 확보 및 </a:t>
            </a:r>
            <a:r>
              <a:rPr lang="ko-KR" altLang="en-US" sz="5000" dirty="0">
                <a:solidFill>
                  <a:schemeClr val="tx1"/>
                </a:solidFill>
                <a:highlight>
                  <a:srgbClr val="FFFF00"/>
                </a:highlight>
                <a:latin typeface="Arita Dotum Medium" panose="020B0600000101010101" charset="-127"/>
                <a:ea typeface="Arita Dotum Medium" panose="020B0600000101010101" charset="-127"/>
              </a:rPr>
              <a:t>적용 계획</a:t>
            </a: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D1677AF1-F28E-DC13-8146-FB4705C1F726}"/>
              </a:ext>
            </a:extLst>
          </p:cNvPr>
          <p:cNvSpPr txBox="1"/>
          <p:nvPr/>
        </p:nvSpPr>
        <p:spPr>
          <a:xfrm>
            <a:off x="5987488" y="2859393"/>
            <a:ext cx="11378479" cy="5329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4000" dirty="0" err="1">
                <a:latin typeface="Arita Dotum Medium" panose="020B0600000101010101" charset="-127"/>
                <a:ea typeface="Arita Dotum Medium" panose="020B0600000101010101" charset="-127"/>
              </a:rPr>
              <a:t>아두이노</a:t>
            </a:r>
            <a:r>
              <a:rPr lang="ko-KR" altLang="en-US" sz="4000" dirty="0">
                <a:latin typeface="Arita Dotum Medium" panose="020B0600000101010101" charset="-127"/>
                <a:ea typeface="Arita Dotum Medium" panose="020B0600000101010101" charset="-127"/>
              </a:rPr>
              <a:t> 프로그래밍을 통해 관련 기능 구현</a:t>
            </a:r>
            <a:endParaRPr lang="en-US" altLang="ko-KR" sz="4000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>
              <a:lnSpc>
                <a:spcPts val="10800"/>
              </a:lnSpc>
            </a:pPr>
            <a:r>
              <a:rPr lang="ko-KR" altLang="en-US" sz="4000" b="1" dirty="0">
                <a:highlight>
                  <a:srgbClr val="FFFF00"/>
                </a:highlight>
                <a:latin typeface="Arita Dotum Medium" panose="020B0600000101010101" charset="-127"/>
                <a:ea typeface="Arita Dotum Medium" panose="020B0600000101010101" charset="-127"/>
              </a:rPr>
              <a:t>태양</a:t>
            </a:r>
            <a:r>
              <a:rPr lang="en-US" altLang="ko-KR" sz="4000" b="1" dirty="0">
                <a:highlight>
                  <a:srgbClr val="FFFF00"/>
                </a:highlight>
                <a:latin typeface="Arita Dotum Medium" panose="020B0600000101010101" charset="-127"/>
                <a:ea typeface="Arita Dotum Medium" panose="020B0600000101010101" charset="-127"/>
              </a:rPr>
              <a:t>/</a:t>
            </a:r>
            <a:r>
              <a:rPr lang="ko-KR" altLang="en-US" sz="4000" b="1" dirty="0">
                <a:highlight>
                  <a:srgbClr val="FFFF00"/>
                </a:highlight>
                <a:latin typeface="Arita Dotum Medium" panose="020B0600000101010101" charset="-127"/>
                <a:ea typeface="Arita Dotum Medium" panose="020B0600000101010101" charset="-127"/>
              </a:rPr>
              <a:t>광원 위치 추적 </a:t>
            </a:r>
            <a:r>
              <a:rPr lang="en-US" altLang="ko-KR" sz="4000" dirty="0">
                <a:latin typeface="Arita Dotum Medium" panose="020B0600000101010101" charset="-127"/>
                <a:ea typeface="Arita Dotum Medium" panose="020B0600000101010101" charset="-127"/>
              </a:rPr>
              <a:t>(</a:t>
            </a:r>
            <a:r>
              <a:rPr lang="ko-KR" altLang="en-US" sz="4000" dirty="0">
                <a:latin typeface="Arita Dotum Medium" panose="020B0600000101010101" charset="-127"/>
                <a:ea typeface="Arita Dotum Medium" panose="020B0600000101010101" charset="-127"/>
              </a:rPr>
              <a:t>빛의 위치 계산 기술</a:t>
            </a:r>
            <a:r>
              <a:rPr lang="en-US" altLang="ko-KR" sz="4000" dirty="0">
                <a:latin typeface="Arita Dotum Medium" panose="020B0600000101010101" charset="-127"/>
                <a:ea typeface="Arita Dotum Medium" panose="020B0600000101010101" charset="-127"/>
              </a:rPr>
              <a:t>)</a:t>
            </a:r>
          </a:p>
          <a:p>
            <a:pPr algn="ctr">
              <a:lnSpc>
                <a:spcPts val="10800"/>
              </a:lnSpc>
            </a:pPr>
            <a:r>
              <a:rPr lang="ko-KR" altLang="en-US" sz="4000" b="1" dirty="0">
                <a:highlight>
                  <a:srgbClr val="FFFF00"/>
                </a:highlight>
                <a:latin typeface="Arita Dotum Medium" panose="020B0600000101010101" charset="-127"/>
                <a:ea typeface="Arita Dotum Medium" panose="020B0600000101010101" charset="-127"/>
              </a:rPr>
              <a:t>태양광 패널 이동</a:t>
            </a:r>
            <a:r>
              <a:rPr lang="en-US" altLang="ko-KR" sz="4000" b="1" dirty="0">
                <a:highlight>
                  <a:srgbClr val="FFFF00"/>
                </a:highlight>
                <a:latin typeface="Arita Dotum Medium" panose="020B0600000101010101" charset="-127"/>
                <a:ea typeface="Arita Dotum Medium" panose="020B0600000101010101" charset="-127"/>
              </a:rPr>
              <a:t> </a:t>
            </a:r>
            <a:r>
              <a:rPr lang="en-US" altLang="ko-KR" sz="4000" dirty="0">
                <a:latin typeface="Arita Dotum Medium" panose="020B0600000101010101" charset="-127"/>
                <a:ea typeface="Arita Dotum Medium" panose="020B0600000101010101" charset="-127"/>
              </a:rPr>
              <a:t>(</a:t>
            </a:r>
            <a:r>
              <a:rPr lang="ko-KR" altLang="en-US" sz="4000" dirty="0">
                <a:latin typeface="Arita Dotum Medium" panose="020B0600000101010101" charset="-127"/>
                <a:ea typeface="Arita Dotum Medium" panose="020B0600000101010101" charset="-127"/>
              </a:rPr>
              <a:t>태양광 패널 조절 기술</a:t>
            </a:r>
            <a:r>
              <a:rPr lang="en-US" altLang="ko-KR" sz="4000" dirty="0">
                <a:latin typeface="Arita Dotum Medium" panose="020B0600000101010101" charset="-127"/>
                <a:ea typeface="Arita Dotum Medium" panose="020B0600000101010101" charset="-127"/>
              </a:rPr>
              <a:t>)</a:t>
            </a:r>
          </a:p>
          <a:p>
            <a:pPr algn="ctr">
              <a:lnSpc>
                <a:spcPts val="10800"/>
              </a:lnSpc>
            </a:pPr>
            <a:r>
              <a:rPr lang="ko-KR" altLang="en-US" sz="4000" b="1" dirty="0">
                <a:highlight>
                  <a:srgbClr val="FFFF00"/>
                </a:highlight>
                <a:latin typeface="Arita Dotum Medium" panose="020B0600000101010101" charset="-127"/>
                <a:ea typeface="Arita Dotum Medium" panose="020B0600000101010101" charset="-127"/>
              </a:rPr>
              <a:t>웹 서버로 데이터 전송</a:t>
            </a:r>
            <a:r>
              <a:rPr lang="en-US" altLang="ko-KR" sz="4000" b="1" dirty="0">
                <a:highlight>
                  <a:srgbClr val="FFFF00"/>
                </a:highlight>
                <a:latin typeface="Arita Dotum Medium" panose="020B0600000101010101" charset="-127"/>
                <a:ea typeface="Arita Dotum Medium" panose="020B0600000101010101" charset="-127"/>
              </a:rPr>
              <a:t> </a:t>
            </a:r>
            <a:r>
              <a:rPr lang="en-US" altLang="ko-KR" sz="4000" dirty="0">
                <a:latin typeface="Arita Dotum Medium" panose="020B0600000101010101" charset="-127"/>
                <a:ea typeface="Arita Dotum Medium" panose="020B0600000101010101" charset="-127"/>
              </a:rPr>
              <a:t>(</a:t>
            </a:r>
            <a:r>
              <a:rPr lang="ko-KR" altLang="en-US" sz="4000" dirty="0">
                <a:latin typeface="Arita Dotum Medium" panose="020B0600000101010101" charset="-127"/>
                <a:ea typeface="Arita Dotum Medium" panose="020B0600000101010101" charset="-127"/>
              </a:rPr>
              <a:t>웹 통신 기술</a:t>
            </a:r>
            <a:r>
              <a:rPr lang="en-US" altLang="ko-KR" sz="4000" dirty="0">
                <a:latin typeface="Arita Dotum Medium" panose="020B0600000101010101" charset="-127"/>
                <a:ea typeface="Arita Dotum Medium" panose="020B0600000101010101" charset="-127"/>
              </a:rPr>
              <a:t>)</a:t>
            </a:r>
            <a:endParaRPr lang="en-US" sz="4000" dirty="0"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10">
                <a:extLst>
                  <a:ext uri="{FF2B5EF4-FFF2-40B4-BE49-F238E27FC236}">
                    <a16:creationId xmlns:a16="http://schemas.microsoft.com/office/drawing/2014/main" id="{3BC64568-6B17-F117-2902-20411BB3E9B9}"/>
                  </a:ext>
                </a:extLst>
              </p:cNvPr>
              <p:cNvSpPr txBox="1"/>
              <p:nvPr/>
            </p:nvSpPr>
            <p:spPr>
              <a:xfrm>
                <a:off x="1752600" y="915398"/>
                <a:ext cx="14782800" cy="138499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0800"/>
                  </a:lnSpc>
                </a:pPr>
                <a:r>
                  <a:rPr lang="ko-KR" altLang="en-US" sz="9000" b="1" dirty="0">
                    <a:solidFill>
                      <a:srgbClr val="003EA8"/>
                    </a:solidFill>
                    <a:ea typeface="Arita Dotum Bold"/>
                  </a:rPr>
                  <a:t>프로젝트 추진 방법</a:t>
                </a:r>
                <a14:m>
                  <m:oMath xmlns:m="http://schemas.openxmlformats.org/officeDocument/2006/math">
                    <m:r>
                      <a:rPr lang="en-US" altLang="ko-KR" sz="9000" b="1" i="1" smtClean="0">
                        <a:solidFill>
                          <a:srgbClr val="003EA8"/>
                        </a:solidFill>
                        <a:latin typeface="Cambria Math" panose="02040503050406030204" pitchFamily="18" charset="0"/>
                        <a:ea typeface="Arita Dotum Bold"/>
                      </a:rPr>
                      <m:t>⋅</m:t>
                    </m:r>
                  </m:oMath>
                </a14:m>
                <a:r>
                  <a:rPr lang="ko-KR" altLang="en-US" sz="9000" b="1" dirty="0">
                    <a:solidFill>
                      <a:srgbClr val="003EA8"/>
                    </a:solidFill>
                    <a:ea typeface="Arita Dotum Bold"/>
                  </a:rPr>
                  <a:t>전략</a:t>
                </a:r>
                <a:endParaRPr lang="en-US" sz="9000" b="1" dirty="0">
                  <a:solidFill>
                    <a:srgbClr val="003EA8"/>
                  </a:solidFill>
                  <a:ea typeface="Arita Dotum Bold"/>
                </a:endParaRPr>
              </a:p>
            </p:txBody>
          </p:sp>
        </mc:Choice>
        <mc:Fallback xmlns="">
          <p:sp>
            <p:nvSpPr>
              <p:cNvPr id="9" name="TextBox 10">
                <a:extLst>
                  <a:ext uri="{FF2B5EF4-FFF2-40B4-BE49-F238E27FC236}">
                    <a16:creationId xmlns:a16="http://schemas.microsoft.com/office/drawing/2014/main" id="{3BC64568-6B17-F117-2902-20411BB3E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915398"/>
                <a:ext cx="14782800" cy="1384995"/>
              </a:xfrm>
              <a:prstGeom prst="rect">
                <a:avLst/>
              </a:prstGeom>
              <a:blipFill>
                <a:blip r:embed="rId7"/>
                <a:stretch>
                  <a:fillRect t="-27753" b="-471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14">
            <a:extLst>
              <a:ext uri="{FF2B5EF4-FFF2-40B4-BE49-F238E27FC236}">
                <a16:creationId xmlns:a16="http://schemas.microsoft.com/office/drawing/2014/main" id="{146D29AB-767C-6741-4721-E337647B3739}"/>
              </a:ext>
            </a:extLst>
          </p:cNvPr>
          <p:cNvSpPr txBox="1"/>
          <p:nvPr/>
        </p:nvSpPr>
        <p:spPr>
          <a:xfrm>
            <a:off x="14692745" y="137748"/>
            <a:ext cx="3581400" cy="343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89" lvl="1">
              <a:lnSpc>
                <a:spcPts val="2859"/>
              </a:lnSpc>
            </a:pPr>
            <a:r>
              <a:rPr lang="en-US" sz="2199" dirty="0">
                <a:solidFill>
                  <a:srgbClr val="000000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199" dirty="0">
                <a:solidFill>
                  <a:srgbClr val="000000"/>
                </a:solidFill>
                <a:latin typeface="Arita Dotum Medium"/>
                <a:ea typeface="Arita Dotum Medium"/>
              </a:rPr>
              <a:t>브레인 </a:t>
            </a:r>
            <a:r>
              <a:rPr lang="ko-KR" altLang="en-US" sz="2199" dirty="0" err="1">
                <a:solidFill>
                  <a:srgbClr val="000000"/>
                </a:solidFill>
                <a:latin typeface="Arita Dotum Medium"/>
                <a:ea typeface="Arita Dotum Medium"/>
              </a:rPr>
              <a:t>스토밍</a:t>
            </a:r>
            <a:r>
              <a:rPr lang="en-US" altLang="ko-KR" sz="2199" dirty="0">
                <a:solidFill>
                  <a:srgbClr val="000000"/>
                </a:solidFill>
                <a:latin typeface="Arita Dotum Medium"/>
                <a:ea typeface="Arita Dotum Medium"/>
              </a:rPr>
              <a:t>), (</a:t>
            </a:r>
            <a:r>
              <a:rPr lang="ko-KR" altLang="en-US" sz="2199" dirty="0">
                <a:solidFill>
                  <a:srgbClr val="000000"/>
                </a:solidFill>
                <a:latin typeface="Arita Dotum Medium"/>
                <a:ea typeface="Arita Dotum Medium"/>
              </a:rPr>
              <a:t>마인드맵</a:t>
            </a:r>
            <a:r>
              <a:rPr lang="en-US" altLang="ko-KR" sz="2199" dirty="0">
                <a:solidFill>
                  <a:srgbClr val="000000"/>
                </a:solidFill>
                <a:latin typeface="Arita Dotum Medium"/>
                <a:ea typeface="Arita Dotum Medium"/>
              </a:rPr>
              <a:t>)</a:t>
            </a:r>
            <a:endParaRPr lang="en-US" sz="2199" dirty="0">
              <a:solidFill>
                <a:srgbClr val="000000"/>
              </a:solidFill>
              <a:latin typeface="Arita Dotum Medium"/>
              <a:ea typeface="Arita Dotum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46912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462187" y="7938990"/>
            <a:ext cx="2709785" cy="315984"/>
            <a:chOff x="0" y="0"/>
            <a:chExt cx="5997128" cy="1278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7129" cy="1278204"/>
            </a:xfrm>
            <a:custGeom>
              <a:avLst/>
              <a:gdLst/>
              <a:ahLst/>
              <a:cxnLst/>
              <a:rect l="l" t="t" r="r" b="b"/>
              <a:pathLst>
                <a:path w="5997129" h="1278204">
                  <a:moveTo>
                    <a:pt x="0" y="0"/>
                  </a:moveTo>
                  <a:lnTo>
                    <a:pt x="5997129" y="0"/>
                  </a:lnTo>
                  <a:lnTo>
                    <a:pt x="5997129" y="1278204"/>
                  </a:lnTo>
                  <a:lnTo>
                    <a:pt x="0" y="12782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969057"/>
              </p:ext>
            </p:extLst>
          </p:nvPr>
        </p:nvGraphicFramePr>
        <p:xfrm>
          <a:off x="935383" y="2616874"/>
          <a:ext cx="9457704" cy="7288974"/>
        </p:xfrm>
        <a:graphic>
          <a:graphicData uri="http://schemas.openxmlformats.org/drawingml/2006/table">
            <a:tbl>
              <a:tblPr/>
              <a:tblGrid>
                <a:gridCol w="21970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60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97137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ko-KR" altLang="en-US" sz="2800" dirty="0">
                          <a:highlight>
                            <a:srgbClr val="FFFF00"/>
                          </a:highlight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빛의</a:t>
                      </a:r>
                      <a:r>
                        <a:rPr lang="en-US" sz="2800" dirty="0">
                          <a:highlight>
                            <a:srgbClr val="FFFF00"/>
                          </a:highlight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 </a:t>
                      </a:r>
                      <a:r>
                        <a:rPr lang="ko-KR" altLang="en-US" sz="2800" dirty="0">
                          <a:highlight>
                            <a:srgbClr val="FFFF00"/>
                          </a:highlight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위치 계산 기술</a:t>
                      </a:r>
                      <a:endParaRPr lang="en-US" sz="2800" dirty="0">
                        <a:highlight>
                          <a:srgbClr val="FFFF00"/>
                        </a:highlight>
                        <a:latin typeface="Arita Dotum Medium" panose="020B0600000101010101" charset="-127"/>
                        <a:ea typeface="Arita Dotum Medium" panose="020B0600000101010101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ts val="28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20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조도센서 </a:t>
                      </a:r>
                      <a:r>
                        <a:rPr lang="en-US" altLang="ko-KR" sz="20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4</a:t>
                      </a:r>
                      <a:r>
                        <a:rPr lang="ko-KR" altLang="en-US" sz="20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개를 좌표평면 기준 각 </a:t>
                      </a:r>
                      <a:r>
                        <a:rPr lang="ko-KR" altLang="en-US" sz="2000" dirty="0" err="1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사분면</a:t>
                      </a:r>
                      <a:r>
                        <a:rPr lang="ko-KR" altLang="en-US" sz="20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 포인트에 배치</a:t>
                      </a:r>
                      <a:endParaRPr lang="en-US" altLang="ko-KR" sz="2000" dirty="0">
                        <a:latin typeface="Arita Dotum Medium" panose="020B0600000101010101" charset="-127"/>
                        <a:ea typeface="Arita Dotum Medium" panose="020B0600000101010101" charset="-127"/>
                      </a:endParaRPr>
                    </a:p>
                    <a:p>
                      <a:pPr marL="342900" indent="-342900" algn="l">
                        <a:lnSpc>
                          <a:spcPts val="28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endParaRPr lang="en-US" altLang="ko-KR" sz="2000" dirty="0">
                        <a:latin typeface="Arita Dotum Medium" panose="020B0600000101010101" charset="-127"/>
                        <a:ea typeface="Arita Dotum Medium" panose="020B0600000101010101" charset="-127"/>
                      </a:endParaRPr>
                    </a:p>
                    <a:p>
                      <a:pPr marL="342900" indent="-342900" algn="l">
                        <a:lnSpc>
                          <a:spcPts val="28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20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각 포인트의 센서마다 </a:t>
                      </a:r>
                      <a:r>
                        <a:rPr lang="ko-KR" altLang="en-US" sz="2000" dirty="0" err="1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조도값을</a:t>
                      </a:r>
                      <a:r>
                        <a:rPr lang="ko-KR" altLang="en-US" sz="20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 비교 계산</a:t>
                      </a:r>
                      <a:endParaRPr lang="en-US" altLang="ko-KR" sz="2000" dirty="0">
                        <a:latin typeface="Arita Dotum Medium" panose="020B0600000101010101" charset="-127"/>
                        <a:ea typeface="Arita Dotum Medium" panose="020B0600000101010101" charset="-127"/>
                      </a:endParaRPr>
                    </a:p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20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2307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ko-KR" altLang="en-US" sz="2800" dirty="0">
                          <a:highlight>
                            <a:srgbClr val="FFFF00"/>
                          </a:highlight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태양광 패널 조정 기술</a:t>
                      </a:r>
                      <a:endParaRPr lang="en-US" sz="2800" dirty="0">
                        <a:highlight>
                          <a:srgbClr val="FFFF00"/>
                        </a:highlight>
                        <a:latin typeface="Arita Dotum Medium" panose="020B0600000101010101" charset="-127"/>
                        <a:ea typeface="Arita Dotum Medium" panose="020B0600000101010101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ts val="28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20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특정 포인트가 상대적으로 어둡게 감지될 경우 </a:t>
                      </a:r>
                      <a:br>
                        <a:rPr lang="en-US" altLang="ko-KR" sz="20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</a:br>
                      <a:r>
                        <a:rPr lang="ko-KR" altLang="en-US" sz="2000" dirty="0" err="1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서보모터의</a:t>
                      </a:r>
                      <a:r>
                        <a:rPr lang="ko-KR" altLang="en-US" sz="20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 각도를 포인트의 반대 방향으로 증가</a:t>
                      </a:r>
                      <a:endParaRPr lang="en-US" altLang="ko-KR" sz="2000" dirty="0">
                        <a:latin typeface="Arita Dotum Medium" panose="020B0600000101010101" charset="-127"/>
                        <a:ea typeface="Arita Dotum Medium" panose="020B0600000101010101" charset="-127"/>
                      </a:endParaRPr>
                    </a:p>
                    <a:p>
                      <a:pPr marL="342900" indent="-342900" algn="l">
                        <a:lnSpc>
                          <a:spcPts val="28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endParaRPr lang="en-US" altLang="ko-KR" sz="2000" dirty="0">
                        <a:latin typeface="Arita Dotum Medium" panose="020B0600000101010101" charset="-127"/>
                        <a:ea typeface="Arita Dotum Medium" panose="020B0600000101010101" charset="-127"/>
                      </a:endParaRPr>
                    </a:p>
                    <a:p>
                      <a:pPr marL="342900" indent="-342900" algn="l">
                        <a:lnSpc>
                          <a:spcPts val="28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20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수직모터</a:t>
                      </a:r>
                      <a:r>
                        <a:rPr lang="en-US" altLang="ko-KR" sz="20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, </a:t>
                      </a:r>
                      <a:r>
                        <a:rPr lang="ko-KR" altLang="en-US" sz="20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수평모터로 작동구간을 나눠서 분리 적용</a:t>
                      </a:r>
                      <a:endParaRPr lang="en-US" altLang="ko-KR" sz="2000" dirty="0">
                        <a:latin typeface="Arita Dotum Medium" panose="020B0600000101010101" charset="-127"/>
                        <a:ea typeface="Arita Dotum Medium" panose="020B0600000101010101" charset="-127"/>
                      </a:endParaRPr>
                    </a:p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20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0365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ko-KR" altLang="en-US" sz="28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ta Dotum Medium"/>
                          <a:ea typeface="Arita Dotum Medium"/>
                        </a:rPr>
                        <a:t>웹 서버 구축 </a:t>
                      </a:r>
                      <a:endParaRPr lang="en-US" sz="28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ts val="28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0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ESP8266 </a:t>
                      </a:r>
                      <a:r>
                        <a:rPr lang="ko-KR" altLang="en-US" sz="20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모듈을 이용하여 </a:t>
                      </a:r>
                      <a:r>
                        <a:rPr lang="en-US" altLang="ko-KR" sz="2000" dirty="0" err="1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wifi</a:t>
                      </a:r>
                      <a:r>
                        <a:rPr lang="en-US" altLang="ko-KR" sz="20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 </a:t>
                      </a:r>
                      <a:r>
                        <a:rPr lang="ko-KR" altLang="en-US" sz="20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접속 및 웹서버 구축</a:t>
                      </a:r>
                      <a:endParaRPr lang="en-US" altLang="ko-KR" sz="2000" dirty="0">
                        <a:latin typeface="Arita Dotum Medium" panose="020B0600000101010101" charset="-127"/>
                        <a:ea typeface="Arita Dotum Medium" panose="020B0600000101010101" charset="-127"/>
                      </a:endParaRPr>
                    </a:p>
                    <a:p>
                      <a:pPr marL="171450" indent="-171450" algn="l">
                        <a:lnSpc>
                          <a:spcPts val="28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endParaRPr lang="en-US" altLang="ko-KR" sz="2000" dirty="0">
                        <a:latin typeface="Arita Dotum Medium" panose="020B0600000101010101" charset="-127"/>
                        <a:ea typeface="Arita Dotum Medium" panose="020B0600000101010101" charset="-127"/>
                      </a:endParaRPr>
                    </a:p>
                    <a:p>
                      <a:pPr marL="171450" indent="-171450" algn="l">
                        <a:lnSpc>
                          <a:spcPts val="28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20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서버</a:t>
                      </a:r>
                      <a:r>
                        <a:rPr lang="en-US" altLang="ko-KR" sz="20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-</a:t>
                      </a:r>
                      <a:r>
                        <a:rPr lang="ko-KR" altLang="en-US" sz="20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클라이언트 간</a:t>
                      </a:r>
                      <a:r>
                        <a:rPr lang="en-US" altLang="ko-KR" sz="20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 HTTP </a:t>
                      </a:r>
                      <a:r>
                        <a:rPr lang="ko-KR" altLang="en-US" sz="20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통신</a:t>
                      </a:r>
                      <a:endParaRPr lang="en-US" altLang="ko-KR" sz="2000" dirty="0">
                        <a:latin typeface="Arita Dotum Medium" panose="020B0600000101010101" charset="-127"/>
                        <a:ea typeface="Arita Dotum Medium" panose="020B0600000101010101" charset="-127"/>
                      </a:endParaRPr>
                    </a:p>
                    <a:p>
                      <a:pPr marL="171450" indent="-171450" algn="l">
                        <a:lnSpc>
                          <a:spcPts val="28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endParaRPr lang="en-US" altLang="ko-KR" sz="2000" dirty="0">
                        <a:latin typeface="Arita Dotum Medium" panose="020B0600000101010101" charset="-127"/>
                        <a:ea typeface="Arita Dotum Medium" panose="020B0600000101010101" charset="-127"/>
                      </a:endParaRPr>
                    </a:p>
                    <a:p>
                      <a:pPr marL="171450" indent="-171450" algn="l">
                        <a:lnSpc>
                          <a:spcPts val="28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altLang="ko-KR" sz="20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On/Off </a:t>
                      </a:r>
                      <a:r>
                        <a:rPr lang="ko-KR" altLang="en-US" sz="20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원격 제어</a:t>
                      </a:r>
                      <a:endParaRPr lang="en-US" altLang="ko-KR" sz="2000" dirty="0">
                        <a:latin typeface="Arita Dotum Medium" panose="020B0600000101010101" charset="-127"/>
                        <a:ea typeface="Arita Dotum Medium" panose="020B0600000101010101" charset="-127"/>
                      </a:endParaRPr>
                    </a:p>
                    <a:p>
                      <a:pPr marL="171450" indent="-171450" algn="l">
                        <a:lnSpc>
                          <a:spcPts val="28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endParaRPr lang="en-US" altLang="ko-KR" sz="2000" dirty="0">
                        <a:latin typeface="Arita Dotum Medium" panose="020B0600000101010101" charset="-127"/>
                        <a:ea typeface="Arita Dotum Medium" panose="020B0600000101010101" charset="-127"/>
                      </a:endParaRPr>
                    </a:p>
                    <a:p>
                      <a:pPr marL="171450" indent="-171450" algn="l">
                        <a:lnSpc>
                          <a:spcPts val="28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20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조도</a:t>
                      </a:r>
                      <a:r>
                        <a:rPr lang="en-US" altLang="ko-KR" sz="20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(</a:t>
                      </a:r>
                      <a:r>
                        <a:rPr lang="ko-KR" altLang="en-US" sz="2000" dirty="0" err="1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수광량</a:t>
                      </a:r>
                      <a:r>
                        <a:rPr lang="en-US" altLang="ko-KR" sz="20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)</a:t>
                      </a:r>
                      <a:r>
                        <a:rPr lang="ko-KR" altLang="en-US" sz="20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 데이터 송수신</a:t>
                      </a:r>
                      <a:endParaRPr lang="en-US" altLang="ko-KR" sz="2000" dirty="0">
                        <a:latin typeface="Arita Dotum Medium" panose="020B0600000101010101" charset="-127"/>
                        <a:ea typeface="Arita Dotum Medium" panose="020B0600000101010101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Freeform 8">
            <a:extLst>
              <a:ext uri="{FF2B5EF4-FFF2-40B4-BE49-F238E27FC236}">
                <a16:creationId xmlns:a16="http://schemas.microsoft.com/office/drawing/2014/main" id="{FC5419F0-A0DB-E9C4-4EC2-5B4344248F10}"/>
              </a:ext>
            </a:extLst>
          </p:cNvPr>
          <p:cNvSpPr/>
          <p:nvPr/>
        </p:nvSpPr>
        <p:spPr>
          <a:xfrm>
            <a:off x="10963896" y="2616874"/>
            <a:ext cx="6716455" cy="7288974"/>
          </a:xfrm>
          <a:custGeom>
            <a:avLst/>
            <a:gdLst/>
            <a:ahLst/>
            <a:cxnLst/>
            <a:rect l="l" t="t" r="r" b="b"/>
            <a:pathLst>
              <a:path w="2585364" h="2809668">
                <a:moveTo>
                  <a:pt x="0" y="0"/>
                </a:moveTo>
                <a:lnTo>
                  <a:pt x="2585364" y="0"/>
                </a:lnTo>
                <a:lnTo>
                  <a:pt x="2585364" y="2809668"/>
                </a:lnTo>
                <a:lnTo>
                  <a:pt x="0" y="2809668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pic>
        <p:nvPicPr>
          <p:cNvPr id="6" name="Picture 2" descr="클로즈업 사진의 노란 해바라기">
            <a:extLst>
              <a:ext uri="{FF2B5EF4-FFF2-40B4-BE49-F238E27FC236}">
                <a16:creationId xmlns:a16="http://schemas.microsoft.com/office/drawing/2014/main" id="{F6E2E458-6B61-5BA0-880F-9D2BA6A5E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4909" y="3158822"/>
            <a:ext cx="4520521" cy="632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Micro Servo SG90 - 1.8kg/cm - 150 degrees | Kiwi Electronics">
            <a:extLst>
              <a:ext uri="{FF2B5EF4-FFF2-40B4-BE49-F238E27FC236}">
                <a16:creationId xmlns:a16="http://schemas.microsoft.com/office/drawing/2014/main" id="{CE2E0C80-61DD-2F9C-B905-40846692E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8200" y="8944329"/>
            <a:ext cx="1627910" cy="108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icro Servo SG90 - 1.8kg/cm - 150 degrees | Kiwi Electronics">
            <a:extLst>
              <a:ext uri="{FF2B5EF4-FFF2-40B4-BE49-F238E27FC236}">
                <a16:creationId xmlns:a16="http://schemas.microsoft.com/office/drawing/2014/main" id="{2D26BD34-0AC7-6A9B-BA31-838E59C37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73902">
            <a:off x="12687345" y="5919313"/>
            <a:ext cx="1627910" cy="108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82C0B7B-ABC6-3F1D-A592-28113F5B29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056872">
            <a:off x="13796572" y="4318006"/>
            <a:ext cx="1728479" cy="3044188"/>
          </a:xfrm>
          <a:prstGeom prst="rect">
            <a:avLst/>
          </a:prstGeom>
        </p:spPr>
      </p:pic>
      <p:pic>
        <p:nvPicPr>
          <p:cNvPr id="19" name="Picture 4" descr="Photo-Resistor Sensor (LDR Large) – Future Electronics Egypt">
            <a:extLst>
              <a:ext uri="{FF2B5EF4-FFF2-40B4-BE49-F238E27FC236}">
                <a16:creationId xmlns:a16="http://schemas.microsoft.com/office/drawing/2014/main" id="{54A32B90-3B94-3FB5-EC84-BAF9D2B7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8240" y="3728112"/>
            <a:ext cx="533334" cy="53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973BEE4-5225-9A4C-DDDF-F1DDEB2C1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021688">
            <a:off x="13282820" y="3996012"/>
            <a:ext cx="1039698" cy="655666"/>
          </a:xfrm>
          <a:prstGeom prst="rect">
            <a:avLst/>
          </a:prstGeom>
        </p:spPr>
      </p:pic>
      <p:pic>
        <p:nvPicPr>
          <p:cNvPr id="20" name="Picture 4" descr="Photo-Resistor Sensor (LDR Large) – Future Electronics Egypt">
            <a:extLst>
              <a:ext uri="{FF2B5EF4-FFF2-40B4-BE49-F238E27FC236}">
                <a16:creationId xmlns:a16="http://schemas.microsoft.com/office/drawing/2014/main" id="{0C7F8106-6E27-79E4-DD9C-092B2C4C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6583" y="4110854"/>
            <a:ext cx="533334" cy="53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A8B7C76-0944-E8BA-CAD2-456195C423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690930">
            <a:off x="13305384" y="4178139"/>
            <a:ext cx="1225388" cy="655666"/>
          </a:xfrm>
          <a:prstGeom prst="rect">
            <a:avLst/>
          </a:prstGeom>
        </p:spPr>
      </p:pic>
      <p:pic>
        <p:nvPicPr>
          <p:cNvPr id="18" name="Picture 4" descr="Photo-Resistor Sensor (LDR Large) – Future Electronics Egypt">
            <a:extLst>
              <a:ext uri="{FF2B5EF4-FFF2-40B4-BE49-F238E27FC236}">
                <a16:creationId xmlns:a16="http://schemas.microsoft.com/office/drawing/2014/main" id="{6E3FDA3D-0FD6-9E92-0849-9B3DA794F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5421" y="4154563"/>
            <a:ext cx="533334" cy="53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Photo-Resistor Sensor (LDR Large) – Future Electronics Egypt">
            <a:extLst>
              <a:ext uri="{FF2B5EF4-FFF2-40B4-BE49-F238E27FC236}">
                <a16:creationId xmlns:a16="http://schemas.microsoft.com/office/drawing/2014/main" id="{02DB6DBC-2317-9CBE-51FB-2C0DDA506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8351" y="4491225"/>
            <a:ext cx="533334" cy="53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7">
            <a:extLst>
              <a:ext uri="{FF2B5EF4-FFF2-40B4-BE49-F238E27FC236}">
                <a16:creationId xmlns:a16="http://schemas.microsoft.com/office/drawing/2014/main" id="{B0CC0EEF-B8EF-E208-83DC-F9DABD0FE08E}"/>
              </a:ext>
            </a:extLst>
          </p:cNvPr>
          <p:cNvGrpSpPr/>
          <p:nvPr/>
        </p:nvGrpSpPr>
        <p:grpSpPr>
          <a:xfrm>
            <a:off x="935383" y="466824"/>
            <a:ext cx="16425212" cy="1919447"/>
            <a:chOff x="0" y="0"/>
            <a:chExt cx="5991962" cy="700220"/>
          </a:xfrm>
        </p:grpSpPr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11E843F0-2DD0-DF3F-C61E-DB563D5911AE}"/>
                </a:ext>
              </a:extLst>
            </p:cNvPr>
            <p:cNvSpPr/>
            <p:nvPr/>
          </p:nvSpPr>
          <p:spPr>
            <a:xfrm>
              <a:off x="0" y="0"/>
              <a:ext cx="5991962" cy="700219"/>
            </a:xfrm>
            <a:custGeom>
              <a:avLst/>
              <a:gdLst/>
              <a:ahLst/>
              <a:cxnLst/>
              <a:rect l="l" t="t" r="r" b="b"/>
              <a:pathLst>
                <a:path w="5991962" h="700219">
                  <a:moveTo>
                    <a:pt x="0" y="0"/>
                  </a:moveTo>
                  <a:lnTo>
                    <a:pt x="5991962" y="0"/>
                  </a:lnTo>
                  <a:lnTo>
                    <a:pt x="5991962" y="700219"/>
                  </a:lnTo>
                  <a:lnTo>
                    <a:pt x="0" y="7002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6150" name="Picture 6" descr="Digital numbers digits display Royalty Free Vector Image">
            <a:extLst>
              <a:ext uri="{FF2B5EF4-FFF2-40B4-BE49-F238E27FC236}">
                <a16:creationId xmlns:a16="http://schemas.microsoft.com/office/drawing/2014/main" id="{C8ED164F-BFB1-7899-F375-098991444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8192" y="8686931"/>
            <a:ext cx="1538654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16898BF-7965-26F5-36E0-6AED1C5D75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83906">
            <a:off x="14763618" y="2316657"/>
            <a:ext cx="2363801" cy="1655118"/>
          </a:xfrm>
          <a:prstGeom prst="rect">
            <a:avLst/>
          </a:prstGeom>
        </p:spPr>
      </p:pic>
      <p:pic>
        <p:nvPicPr>
          <p:cNvPr id="6154" name="Picture 10" descr="papel de impressão branco com números">
            <a:extLst>
              <a:ext uri="{FF2B5EF4-FFF2-40B4-BE49-F238E27FC236}">
                <a16:creationId xmlns:a16="http://schemas.microsoft.com/office/drawing/2014/main" id="{3638724A-7AC8-FC1E-EC03-99B9F17DF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0959" y="491243"/>
            <a:ext cx="2614504" cy="174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93869A6-736E-ACFE-741B-685E440069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82629" y="6953721"/>
            <a:ext cx="1115504" cy="8043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10">
                <a:extLst>
                  <a:ext uri="{FF2B5EF4-FFF2-40B4-BE49-F238E27FC236}">
                    <a16:creationId xmlns:a16="http://schemas.microsoft.com/office/drawing/2014/main" id="{A4C89328-1BC5-A231-0A59-DEB99AC29B8D}"/>
                  </a:ext>
                </a:extLst>
              </p:cNvPr>
              <p:cNvSpPr txBox="1"/>
              <p:nvPr/>
            </p:nvSpPr>
            <p:spPr>
              <a:xfrm>
                <a:off x="1752600" y="768669"/>
                <a:ext cx="14782800" cy="138499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0800"/>
                  </a:lnSpc>
                </a:pPr>
                <a:r>
                  <a:rPr lang="ko-KR" altLang="en-US" sz="9000" b="1" dirty="0">
                    <a:solidFill>
                      <a:srgbClr val="003EA8"/>
                    </a:solidFill>
                    <a:ea typeface="Arita Dotum Bold"/>
                  </a:rPr>
                  <a:t>프로젝트 추진 방법</a:t>
                </a:r>
                <a14:m>
                  <m:oMath xmlns:m="http://schemas.openxmlformats.org/officeDocument/2006/math">
                    <m:r>
                      <a:rPr lang="en-US" altLang="ko-KR" sz="9000" b="1" i="1" smtClean="0">
                        <a:solidFill>
                          <a:srgbClr val="003EA8"/>
                        </a:solidFill>
                        <a:latin typeface="Cambria Math" panose="02040503050406030204" pitchFamily="18" charset="0"/>
                        <a:ea typeface="Arita Dotum Bold"/>
                      </a:rPr>
                      <m:t>⋅</m:t>
                    </m:r>
                  </m:oMath>
                </a14:m>
                <a:r>
                  <a:rPr lang="ko-KR" altLang="en-US" sz="9000" b="1" dirty="0">
                    <a:solidFill>
                      <a:srgbClr val="003EA8"/>
                    </a:solidFill>
                    <a:ea typeface="Arita Dotum Bold"/>
                  </a:rPr>
                  <a:t>전략</a:t>
                </a:r>
                <a:endParaRPr lang="en-US" sz="9000" b="1" dirty="0">
                  <a:solidFill>
                    <a:srgbClr val="003EA8"/>
                  </a:solidFill>
                  <a:ea typeface="Arita Dotum Bold"/>
                </a:endParaRPr>
              </a:p>
            </p:txBody>
          </p:sp>
        </mc:Choice>
        <mc:Fallback xmlns="">
          <p:sp>
            <p:nvSpPr>
              <p:cNvPr id="36" name="TextBox 10">
                <a:extLst>
                  <a:ext uri="{FF2B5EF4-FFF2-40B4-BE49-F238E27FC236}">
                    <a16:creationId xmlns:a16="http://schemas.microsoft.com/office/drawing/2014/main" id="{A4C89328-1BC5-A231-0A59-DEB99AC29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768669"/>
                <a:ext cx="14782800" cy="1384995"/>
              </a:xfrm>
              <a:prstGeom prst="rect">
                <a:avLst/>
              </a:prstGeom>
              <a:blipFill>
                <a:blip r:embed="rId12"/>
                <a:stretch>
                  <a:fillRect t="-27753" b="-471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reeform 13"/>
          <p:cNvSpPr/>
          <p:nvPr/>
        </p:nvSpPr>
        <p:spPr>
          <a:xfrm>
            <a:off x="-608297" y="158885"/>
            <a:ext cx="3927179" cy="1392364"/>
          </a:xfrm>
          <a:custGeom>
            <a:avLst/>
            <a:gdLst/>
            <a:ahLst/>
            <a:cxnLst/>
            <a:rect l="l" t="t" r="r" b="b"/>
            <a:pathLst>
              <a:path w="3927179" h="1392364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3318882" y="-411324"/>
            <a:ext cx="573798" cy="822649"/>
          </a:xfrm>
          <a:custGeom>
            <a:avLst/>
            <a:gdLst/>
            <a:ahLst/>
            <a:cxnLst/>
            <a:rect l="l" t="t" r="r" b="b"/>
            <a:pathLst>
              <a:path w="573798" h="822649">
                <a:moveTo>
                  <a:pt x="0" y="0"/>
                </a:moveTo>
                <a:lnTo>
                  <a:pt x="573798" y="0"/>
                </a:lnTo>
                <a:lnTo>
                  <a:pt x="573798" y="822648"/>
                </a:lnTo>
                <a:lnTo>
                  <a:pt x="0" y="82264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57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462187" y="7938990"/>
            <a:ext cx="2709785" cy="315984"/>
            <a:chOff x="0" y="0"/>
            <a:chExt cx="5997128" cy="1278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7129" cy="1278204"/>
            </a:xfrm>
            <a:custGeom>
              <a:avLst/>
              <a:gdLst/>
              <a:ahLst/>
              <a:cxnLst/>
              <a:rect l="l" t="t" r="r" b="b"/>
              <a:pathLst>
                <a:path w="5997129" h="1278204">
                  <a:moveTo>
                    <a:pt x="0" y="0"/>
                  </a:moveTo>
                  <a:lnTo>
                    <a:pt x="5997129" y="0"/>
                  </a:lnTo>
                  <a:lnTo>
                    <a:pt x="5997129" y="1278204"/>
                  </a:lnTo>
                  <a:lnTo>
                    <a:pt x="0" y="12782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524970"/>
              </p:ext>
            </p:extLst>
          </p:nvPr>
        </p:nvGraphicFramePr>
        <p:xfrm>
          <a:off x="935382" y="2616874"/>
          <a:ext cx="16425211" cy="6893828"/>
        </p:xfrm>
        <a:graphic>
          <a:graphicData uri="http://schemas.openxmlformats.org/drawingml/2006/table">
            <a:tbl>
              <a:tblPr/>
              <a:tblGrid>
                <a:gridCol w="38156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95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97137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ko-KR" altLang="en-US" sz="2800" dirty="0">
                          <a:highlight>
                            <a:srgbClr val="FFFF00"/>
                          </a:highlight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광원 추적 기능</a:t>
                      </a:r>
                      <a:endParaRPr lang="en-US" sz="2800" dirty="0">
                        <a:highlight>
                          <a:srgbClr val="FFFF00"/>
                        </a:highlight>
                        <a:latin typeface="Arita Dotum Medium" panose="020B0600000101010101" charset="-127"/>
                        <a:ea typeface="Arita Dotum Medium" panose="020B0600000101010101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fontAlgn="base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latin typeface="Arita Dotum Medium" panose="020B0600000101010101" charset="-127"/>
                          <a:ea typeface="Arita Dotum Medium" panose="020B0600000101010101" charset="-127"/>
                          <a:cs typeface="+mn-cs"/>
                        </a:rPr>
                        <a:t>광원 추적 기능의 정확성은 </a:t>
                      </a: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ta Dotum Medium" panose="020B0600000101010101" charset="-127"/>
                          <a:ea typeface="Arita Dotum Medium" panose="020B0600000101010101" charset="-127"/>
                          <a:cs typeface="+mn-cs"/>
                        </a:rPr>
                        <a:t>광 감지 모듈의 정확성과 태양광 패널의 움직임 제어 정확성</a:t>
                      </a: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latin typeface="Arita Dotum Medium" panose="020B0600000101010101" charset="-127"/>
                          <a:ea typeface="Arita Dotum Medium" panose="020B0600000101010101" charset="-127"/>
                          <a:cs typeface="+mn-cs"/>
                        </a:rPr>
                        <a:t>에 의해 결정</a:t>
                      </a:r>
                      <a:endParaRPr lang="en-US" altLang="ko-KR" sz="2200" kern="1200" dirty="0">
                        <a:solidFill>
                          <a:schemeClr val="tx1"/>
                        </a:solidFill>
                        <a:effectLst/>
                        <a:latin typeface="Arita Dotum Medium" panose="020B0600000101010101" charset="-127"/>
                        <a:ea typeface="Arita Dotum Medium" panose="020B0600000101010101" charset="-127"/>
                        <a:cs typeface="+mn-cs"/>
                      </a:endParaRPr>
                    </a:p>
                    <a:p>
                      <a:pPr marL="285750" indent="-285750" fontAlgn="base" latinLnBrk="1">
                        <a:buFont typeface="Arial" panose="020B0604020202020204" pitchFamily="34" charset="0"/>
                        <a:buChar char="•"/>
                      </a:pPr>
                      <a:endParaRPr lang="en-US" altLang="ko-KR" sz="2200" kern="1200" dirty="0">
                        <a:solidFill>
                          <a:schemeClr val="tx1"/>
                        </a:solidFill>
                        <a:effectLst/>
                        <a:latin typeface="Arita Dotum Medium" panose="020B0600000101010101" charset="-127"/>
                        <a:ea typeface="Arita Dotum Medium" panose="020B0600000101010101" charset="-127"/>
                        <a:cs typeface="+mn-cs"/>
                      </a:endParaRPr>
                    </a:p>
                    <a:p>
                      <a:pPr marL="285750" indent="-285750" fontAlgn="base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ta Dotum Medium" panose="020B0600000101010101" charset="-127"/>
                          <a:ea typeface="Arita Dotum Medium" panose="020B0600000101010101" charset="-127"/>
                          <a:cs typeface="+mn-cs"/>
                        </a:rPr>
                        <a:t>센서 </a:t>
                      </a:r>
                      <a:r>
                        <a:rPr lang="ko-KR" altLang="en-US" sz="2200" kern="1200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ta Dotum Medium" panose="020B0600000101010101" charset="-127"/>
                          <a:ea typeface="Arita Dotum Medium" panose="020B0600000101010101" charset="-127"/>
                          <a:cs typeface="+mn-cs"/>
                        </a:rPr>
                        <a:t>출력값과</a:t>
                      </a: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ta Dotum Medium" panose="020B0600000101010101" charset="-127"/>
                          <a:ea typeface="Arita Dotum Medium" panose="020B0600000101010101" charset="-127"/>
                          <a:cs typeface="+mn-cs"/>
                        </a:rPr>
                        <a:t> 실제 광원 위치 간의 차이를 측정</a:t>
                      </a: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latin typeface="Arita Dotum Medium" panose="020B0600000101010101" charset="-127"/>
                          <a:ea typeface="Arita Dotum Medium" panose="020B0600000101010101" charset="-127"/>
                          <a:cs typeface="+mn-cs"/>
                        </a:rPr>
                        <a:t>하여 정확성을 평가</a:t>
                      </a:r>
                      <a:endParaRPr lang="en-US" altLang="ko-KR" sz="2200" kern="1200" dirty="0">
                        <a:solidFill>
                          <a:schemeClr val="tx1"/>
                        </a:solidFill>
                        <a:effectLst/>
                        <a:latin typeface="Arita Dotum Medium" panose="020B0600000101010101" charset="-127"/>
                        <a:ea typeface="Arita Dotum Medium" panose="020B0600000101010101" charset="-127"/>
                        <a:cs typeface="+mn-cs"/>
                      </a:endParaRPr>
                    </a:p>
                    <a:p>
                      <a:pPr marL="285750" indent="-285750" fontAlgn="base" latinLnBrk="1">
                        <a:buFont typeface="Arial" panose="020B0604020202020204" pitchFamily="34" charset="0"/>
                        <a:buChar char="•"/>
                      </a:pPr>
                      <a:endParaRPr lang="en-US" altLang="ko-KR" sz="2200" kern="1200" dirty="0">
                        <a:solidFill>
                          <a:schemeClr val="tx1"/>
                        </a:solidFill>
                        <a:effectLst/>
                        <a:latin typeface="Arita Dotum Medium" panose="020B0600000101010101" charset="-127"/>
                        <a:ea typeface="Arita Dotum Medium" panose="020B0600000101010101" charset="-127"/>
                        <a:cs typeface="+mn-cs"/>
                      </a:endParaRPr>
                    </a:p>
                    <a:p>
                      <a:pPr marL="285750" indent="-285750" fontAlgn="base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latin typeface="Arita Dotum Medium" panose="020B0600000101010101" charset="-127"/>
                          <a:ea typeface="Arita Dotum Medium" panose="020B0600000101010101" charset="-127"/>
                          <a:cs typeface="+mn-cs"/>
                        </a:rPr>
                        <a:t>이는 실험실 내에서 다양한 광원을 사용하여 수행</a:t>
                      </a:r>
                    </a:p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20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2307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ko-KR" altLang="en-US" sz="2800" dirty="0">
                          <a:highlight>
                            <a:srgbClr val="FFFF00"/>
                          </a:highlight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태양광 발전 기능</a:t>
                      </a:r>
                      <a:endParaRPr lang="en-US" sz="2800" dirty="0">
                        <a:highlight>
                          <a:srgbClr val="FFFF00"/>
                        </a:highlight>
                        <a:latin typeface="Arita Dotum Medium" panose="020B0600000101010101" charset="-127"/>
                        <a:ea typeface="Arita Dotum Medium" panose="020B0600000101010101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fontAlgn="base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latin typeface="Arita Dotum Medium" panose="020B0600000101010101" charset="-127"/>
                          <a:ea typeface="Arita Dotum Medium" panose="020B0600000101010101" charset="-127"/>
                          <a:cs typeface="+mn-cs"/>
                        </a:rPr>
                        <a:t>태양광 발전 기능은 </a:t>
                      </a: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ta Dotum Medium" panose="020B0600000101010101" charset="-127"/>
                          <a:ea typeface="Arita Dotum Medium" panose="020B0600000101010101" charset="-127"/>
                          <a:cs typeface="+mn-cs"/>
                        </a:rPr>
                        <a:t>발전된 전력량</a:t>
                      </a: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latin typeface="Arita Dotum Medium" panose="020B0600000101010101" charset="-127"/>
                          <a:ea typeface="Arita Dotum Medium" panose="020B0600000101010101" charset="-127"/>
                          <a:cs typeface="+mn-cs"/>
                        </a:rPr>
                        <a:t>으로 측정</a:t>
                      </a:r>
                      <a:endParaRPr lang="en-US" altLang="ko-KR" sz="2200" kern="1200" dirty="0">
                        <a:solidFill>
                          <a:schemeClr val="tx1"/>
                        </a:solidFill>
                        <a:effectLst/>
                        <a:latin typeface="Arita Dotum Medium" panose="020B0600000101010101" charset="-127"/>
                        <a:ea typeface="Arita Dotum Medium" panose="020B0600000101010101" charset="-127"/>
                        <a:cs typeface="+mn-cs"/>
                      </a:endParaRPr>
                    </a:p>
                    <a:p>
                      <a:pPr marL="285750" indent="-285750" fontAlgn="base" latinLnBrk="1">
                        <a:buFont typeface="Arial" panose="020B0604020202020204" pitchFamily="34" charset="0"/>
                        <a:buChar char="•"/>
                      </a:pPr>
                      <a:endParaRPr lang="en-US" altLang="ko-KR" sz="2200" kern="1200" dirty="0">
                        <a:solidFill>
                          <a:schemeClr val="tx1"/>
                        </a:solidFill>
                        <a:effectLst/>
                        <a:latin typeface="Arita Dotum Medium" panose="020B0600000101010101" charset="-127"/>
                        <a:ea typeface="Arita Dotum Medium" panose="020B0600000101010101" charset="-127"/>
                        <a:cs typeface="+mn-cs"/>
                      </a:endParaRPr>
                    </a:p>
                    <a:p>
                      <a:pPr marL="285750" indent="-285750" fontAlgn="base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latin typeface="Arita Dotum Medium" panose="020B0600000101010101" charset="-127"/>
                          <a:ea typeface="Arita Dotum Medium" panose="020B0600000101010101" charset="-127"/>
                          <a:cs typeface="+mn-cs"/>
                        </a:rPr>
                        <a:t>특정 시간동안 발전된 전력량을 측정하여</a:t>
                      </a:r>
                      <a:r>
                        <a:rPr lang="en-US" altLang="ko-KR" sz="2200" kern="1200" dirty="0">
                          <a:solidFill>
                            <a:schemeClr val="tx1"/>
                          </a:solidFill>
                          <a:effectLst/>
                          <a:latin typeface="Arita Dotum Medium" panose="020B0600000101010101" charset="-127"/>
                          <a:ea typeface="Arita Dotum Medium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latin typeface="Arita Dotum Medium" panose="020B0600000101010101" charset="-127"/>
                          <a:ea typeface="Arita Dotum Medium" panose="020B0600000101010101" charset="-127"/>
                          <a:cs typeface="+mn-cs"/>
                        </a:rPr>
                        <a:t>이 값을 토대로 패널의 효율성을 계산 </a:t>
                      </a:r>
                      <a:r>
                        <a:rPr lang="en-US" altLang="ko-KR" sz="22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ta Dotum Medium" panose="020B0600000101010101" charset="-127"/>
                          <a:ea typeface="Arita Dotum Medium" panose="020B0600000101010101" charset="-127"/>
                          <a:cs typeface="+mn-cs"/>
                        </a:rPr>
                        <a:t>(</a:t>
                      </a: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ta Dotum Medium" panose="020B0600000101010101" charset="-127"/>
                          <a:ea typeface="Arita Dotum Medium" panose="020B0600000101010101" charset="-127"/>
                          <a:cs typeface="+mn-cs"/>
                          <a:sym typeface="Wingdings" panose="05000000000000000000" pitchFamily="2" charset="2"/>
                        </a:rPr>
                        <a:t>고정식 </a:t>
                      </a:r>
                      <a:r>
                        <a:rPr lang="en-US" altLang="ko-KR" sz="22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ta Dotum Medium" panose="020B0600000101010101" charset="-127"/>
                          <a:ea typeface="Arita Dotum Medium" panose="020B0600000101010101" charset="-127"/>
                          <a:cs typeface="+mn-cs"/>
                          <a:sym typeface="Wingdings" panose="05000000000000000000" pitchFamily="2" charset="2"/>
                        </a:rPr>
                        <a:t>-&gt; </a:t>
                      </a:r>
                      <a:r>
                        <a:rPr lang="ko-KR" altLang="en-US" sz="2200" kern="1200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ta Dotum Medium" panose="020B0600000101010101" charset="-127"/>
                          <a:ea typeface="Arita Dotum Medium" panose="020B0600000101010101" charset="-127"/>
                          <a:cs typeface="+mn-cs"/>
                          <a:sym typeface="Wingdings" panose="05000000000000000000" pitchFamily="2" charset="2"/>
                        </a:rPr>
                        <a:t>추적식</a:t>
                      </a:r>
                      <a:r>
                        <a:rPr lang="en-US" altLang="ko-KR" sz="22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ta Dotum Medium" panose="020B0600000101010101" charset="-127"/>
                          <a:ea typeface="Arita Dotum Medium" panose="020B0600000101010101" charset="-127"/>
                          <a:cs typeface="+mn-cs"/>
                          <a:sym typeface="Wingdings" panose="05000000000000000000" pitchFamily="2" charset="2"/>
                        </a:rPr>
                        <a:t>, 57%)</a:t>
                      </a:r>
                      <a:r>
                        <a:rPr lang="en-US" altLang="ko-KR" sz="2200" kern="1200" baseline="30000" dirty="0">
                          <a:solidFill>
                            <a:schemeClr val="tx1"/>
                          </a:solidFill>
                          <a:effectLst/>
                          <a:latin typeface="Arita Dotum Medium" panose="020B0600000101010101" charset="-127"/>
                          <a:ea typeface="Arita Dotum Medium" panose="020B0600000101010101" charset="-127"/>
                          <a:cs typeface="+mn-cs"/>
                          <a:sym typeface="Wingdings" panose="05000000000000000000" pitchFamily="2" charset="2"/>
                        </a:rPr>
                        <a:t>1)</a:t>
                      </a:r>
                      <a:endParaRPr lang="en-US" altLang="ko-KR" sz="2200" kern="1200" dirty="0">
                        <a:solidFill>
                          <a:schemeClr val="tx1"/>
                        </a:solidFill>
                        <a:effectLst/>
                        <a:latin typeface="Arita Dotum Medium" panose="020B0600000101010101" charset="-127"/>
                        <a:ea typeface="Arita Dotum Medium" panose="020B0600000101010101" charset="-127"/>
                        <a:cs typeface="+mn-cs"/>
                      </a:endParaRPr>
                    </a:p>
                    <a:p>
                      <a:pPr marL="285750" indent="-285750" fontAlgn="base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ta Dotum Medium" panose="020B0600000101010101" charset="-127"/>
                          <a:ea typeface="Arita Dotum Medium" panose="020B0600000101010101" charset="-127"/>
                          <a:cs typeface="+mn-cs"/>
                        </a:rPr>
                        <a:t>일일</a:t>
                      </a:r>
                      <a:r>
                        <a:rPr lang="en-US" altLang="ko-KR" sz="22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ta Dotum Medium" panose="020B0600000101010101" charset="-127"/>
                          <a:ea typeface="Arita Dotum Medium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ta Dotum Medium" panose="020B0600000101010101" charset="-127"/>
                          <a:ea typeface="Arita Dotum Medium" panose="020B0600000101010101" charset="-127"/>
                          <a:cs typeface="+mn-cs"/>
                        </a:rPr>
                        <a:t>주간 또는 계절에 따른 발전량을 비교</a:t>
                      </a: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latin typeface="Arita Dotum Medium" panose="020B0600000101010101" charset="-127"/>
                          <a:ea typeface="Arita Dotum Medium" panose="020B0600000101010101" charset="-127"/>
                          <a:cs typeface="+mn-cs"/>
                        </a:rPr>
                        <a:t>하여 성능을 평가</a:t>
                      </a:r>
                    </a:p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20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0365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ko-KR" altLang="en-US" sz="28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ta Dotum Medium"/>
                          <a:ea typeface="Arita Dotum Medium"/>
                        </a:rPr>
                        <a:t>원격 모니터링 기능</a:t>
                      </a:r>
                      <a:endParaRPr lang="en-US" sz="28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fontAlgn="base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latin typeface="Arita Dotum Medium" panose="020B0600000101010101" charset="-127"/>
                          <a:ea typeface="Arita Dotum Medium" panose="020B0600000101010101" charset="-127"/>
                          <a:cs typeface="+mn-cs"/>
                        </a:rPr>
                        <a:t>웹 서버</a:t>
                      </a:r>
                      <a:r>
                        <a:rPr lang="en-US" altLang="ko-KR" sz="2200" kern="1200" dirty="0">
                          <a:solidFill>
                            <a:schemeClr val="tx1"/>
                          </a:solidFill>
                          <a:effectLst/>
                          <a:latin typeface="Arita Dotum Medium" panose="020B0600000101010101" charset="-127"/>
                          <a:ea typeface="Arita Dotum Medium" panose="020B0600000101010101" charset="-127"/>
                          <a:cs typeface="+mn-cs"/>
                        </a:rPr>
                        <a:t>/</a:t>
                      </a: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latin typeface="Arita Dotum Medium" panose="020B0600000101010101" charset="-127"/>
                          <a:ea typeface="Arita Dotum Medium" panose="020B0600000101010101" charset="-127"/>
                          <a:cs typeface="+mn-cs"/>
                        </a:rPr>
                        <a:t>클라이언트 통신을 통한 원격 모니터링 기능은 </a:t>
                      </a: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ta Dotum Medium" panose="020B0600000101010101" charset="-127"/>
                          <a:ea typeface="Arita Dotum Medium" panose="020B0600000101010101" charset="-127"/>
                          <a:cs typeface="+mn-cs"/>
                        </a:rPr>
                        <a:t>통신의 안정성과 데이터 전송의 정확성</a:t>
                      </a: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latin typeface="Arita Dotum Medium" panose="020B0600000101010101" charset="-127"/>
                          <a:ea typeface="Arita Dotum Medium" panose="020B0600000101010101" charset="-127"/>
                          <a:cs typeface="+mn-cs"/>
                        </a:rPr>
                        <a:t>에 기반</a:t>
                      </a:r>
                      <a:endParaRPr lang="en-US" altLang="ko-KR" sz="2200" kern="1200" dirty="0">
                        <a:solidFill>
                          <a:schemeClr val="tx1"/>
                        </a:solidFill>
                        <a:effectLst/>
                        <a:latin typeface="Arita Dotum Medium" panose="020B0600000101010101" charset="-127"/>
                        <a:ea typeface="Arita Dotum Medium" panose="020B0600000101010101" charset="-127"/>
                        <a:cs typeface="+mn-cs"/>
                      </a:endParaRPr>
                    </a:p>
                    <a:p>
                      <a:pPr marL="285750" indent="-285750" fontAlgn="base" latinLnBrk="1">
                        <a:buFont typeface="Arial" panose="020B0604020202020204" pitchFamily="34" charset="0"/>
                        <a:buChar char="•"/>
                      </a:pPr>
                      <a:endParaRPr lang="en-US" altLang="ko-KR" sz="2200" kern="1200" dirty="0">
                        <a:solidFill>
                          <a:schemeClr val="tx1"/>
                        </a:solidFill>
                        <a:effectLst/>
                        <a:latin typeface="Arita Dotum Medium" panose="020B0600000101010101" charset="-127"/>
                        <a:ea typeface="Arita Dotum Medium" panose="020B0600000101010101" charset="-127"/>
                        <a:cs typeface="+mn-cs"/>
                      </a:endParaRPr>
                    </a:p>
                    <a:p>
                      <a:pPr marL="285750" indent="-285750" fontAlgn="base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latin typeface="Arita Dotum Medium" panose="020B0600000101010101" charset="-127"/>
                          <a:ea typeface="Arita Dotum Medium" panose="020B0600000101010101" charset="-127"/>
                          <a:cs typeface="+mn-cs"/>
                        </a:rPr>
                        <a:t>원격에서 태양광 패널의 </a:t>
                      </a: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ta Dotum Medium" panose="020B0600000101010101" charset="-127"/>
                          <a:ea typeface="Arita Dotum Medium" panose="020B0600000101010101" charset="-127"/>
                          <a:cs typeface="+mn-cs"/>
                        </a:rPr>
                        <a:t>상태 및 성능 데이터를 정기적으로 업데이트</a:t>
                      </a: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latin typeface="Arita Dotum Medium" panose="020B0600000101010101" charset="-127"/>
                          <a:ea typeface="Arita Dotum Medium" panose="020B0600000101010101" charset="-127"/>
                          <a:cs typeface="+mn-cs"/>
                        </a:rPr>
                        <a:t>하고</a:t>
                      </a:r>
                      <a:r>
                        <a:rPr lang="en-US" altLang="ko-KR" sz="2200" kern="1200" dirty="0">
                          <a:solidFill>
                            <a:schemeClr val="tx1"/>
                          </a:solidFill>
                          <a:effectLst/>
                          <a:latin typeface="Arita Dotum Medium" panose="020B0600000101010101" charset="-127"/>
                          <a:ea typeface="Arita Dotum Medium" panose="020B0600000101010101" charset="-127"/>
                          <a:cs typeface="+mn-cs"/>
                        </a:rPr>
                        <a:t>, </a:t>
                      </a:r>
                      <a:br>
                        <a:rPr lang="en-US" altLang="ko-KR" sz="2200" kern="1200" dirty="0">
                          <a:solidFill>
                            <a:schemeClr val="tx1"/>
                          </a:solidFill>
                          <a:effectLst/>
                          <a:latin typeface="Arita Dotum Medium" panose="020B0600000101010101" charset="-127"/>
                          <a:ea typeface="Arita Dotum Medium" panose="020B0600000101010101" charset="-127"/>
                          <a:cs typeface="+mn-cs"/>
                        </a:rPr>
                      </a:b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ta Dotum Medium" panose="020B0600000101010101" charset="-127"/>
                          <a:ea typeface="Arita Dotum Medium" panose="020B0600000101010101" charset="-127"/>
                          <a:cs typeface="+mn-cs"/>
                        </a:rPr>
                        <a:t>연결이 끊기지 않는지 확인</a:t>
                      </a: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latin typeface="Arita Dotum Medium" panose="020B0600000101010101" charset="-127"/>
                          <a:ea typeface="Arita Dotum Medium" panose="020B0600000101010101" charset="-127"/>
                          <a:cs typeface="+mn-cs"/>
                        </a:rPr>
                        <a:t>하여 기능의 신뢰성을 평가한다</a:t>
                      </a:r>
                      <a:r>
                        <a:rPr lang="en-US" altLang="ko-KR" sz="2200" kern="1200" dirty="0">
                          <a:solidFill>
                            <a:schemeClr val="tx1"/>
                          </a:solidFill>
                          <a:effectLst/>
                          <a:latin typeface="Arita Dotum Medium" panose="020B0600000101010101" charset="-127"/>
                          <a:ea typeface="Arita Dotum Medium" panose="020B0600000101010101" charset="-127"/>
                          <a:cs typeface="+mn-cs"/>
                        </a:rPr>
                        <a:t>.</a:t>
                      </a:r>
                      <a:endParaRPr lang="ko-KR" altLang="en-US" sz="2200" kern="1200" dirty="0">
                        <a:solidFill>
                          <a:schemeClr val="tx1"/>
                        </a:solidFill>
                        <a:effectLst/>
                        <a:latin typeface="Arita Dotum Medium" panose="020B0600000101010101" charset="-127"/>
                        <a:ea typeface="Arita Dotum Medium" panose="020B0600000101010101" charset="-127"/>
                        <a:cs typeface="+mn-cs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4" name="Group 7">
            <a:extLst>
              <a:ext uri="{FF2B5EF4-FFF2-40B4-BE49-F238E27FC236}">
                <a16:creationId xmlns:a16="http://schemas.microsoft.com/office/drawing/2014/main" id="{B0CC0EEF-B8EF-E208-83DC-F9DABD0FE08E}"/>
              </a:ext>
            </a:extLst>
          </p:cNvPr>
          <p:cNvGrpSpPr/>
          <p:nvPr/>
        </p:nvGrpSpPr>
        <p:grpSpPr>
          <a:xfrm>
            <a:off x="935383" y="466824"/>
            <a:ext cx="16425212" cy="1919447"/>
            <a:chOff x="0" y="0"/>
            <a:chExt cx="5991962" cy="700220"/>
          </a:xfrm>
        </p:grpSpPr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11E843F0-2DD0-DF3F-C61E-DB563D5911AE}"/>
                </a:ext>
              </a:extLst>
            </p:cNvPr>
            <p:cNvSpPr/>
            <p:nvPr/>
          </p:nvSpPr>
          <p:spPr>
            <a:xfrm>
              <a:off x="0" y="0"/>
              <a:ext cx="5991962" cy="700219"/>
            </a:xfrm>
            <a:custGeom>
              <a:avLst/>
              <a:gdLst/>
              <a:ahLst/>
              <a:cxnLst/>
              <a:rect l="l" t="t" r="r" b="b"/>
              <a:pathLst>
                <a:path w="5991962" h="700219">
                  <a:moveTo>
                    <a:pt x="0" y="0"/>
                  </a:moveTo>
                  <a:lnTo>
                    <a:pt x="5991962" y="0"/>
                  </a:lnTo>
                  <a:lnTo>
                    <a:pt x="5991962" y="700219"/>
                  </a:lnTo>
                  <a:lnTo>
                    <a:pt x="0" y="7002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6" name="TextBox 10">
            <a:extLst>
              <a:ext uri="{FF2B5EF4-FFF2-40B4-BE49-F238E27FC236}">
                <a16:creationId xmlns:a16="http://schemas.microsoft.com/office/drawing/2014/main" id="{A4C89328-1BC5-A231-0A59-DEB99AC29B8D}"/>
              </a:ext>
            </a:extLst>
          </p:cNvPr>
          <p:cNvSpPr txBox="1"/>
          <p:nvPr/>
        </p:nvSpPr>
        <p:spPr>
          <a:xfrm>
            <a:off x="2209800" y="734048"/>
            <a:ext cx="147828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9000" b="1" dirty="0">
                <a:solidFill>
                  <a:srgbClr val="003EA8"/>
                </a:solidFill>
                <a:ea typeface="Arita Dotum Bold"/>
              </a:rPr>
              <a:t>프로젝트 평가 방법</a:t>
            </a:r>
            <a:endParaRPr lang="en-US" sz="9000" b="1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-608297" y="158885"/>
            <a:ext cx="3927179" cy="1392364"/>
          </a:xfrm>
          <a:custGeom>
            <a:avLst/>
            <a:gdLst/>
            <a:ahLst/>
            <a:cxnLst/>
            <a:rect l="l" t="t" r="r" b="b"/>
            <a:pathLst>
              <a:path w="3927179" h="1392364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3318882" y="-411324"/>
            <a:ext cx="573798" cy="822649"/>
          </a:xfrm>
          <a:custGeom>
            <a:avLst/>
            <a:gdLst/>
            <a:ahLst/>
            <a:cxnLst/>
            <a:rect l="l" t="t" r="r" b="b"/>
            <a:pathLst>
              <a:path w="573798" h="822649">
                <a:moveTo>
                  <a:pt x="0" y="0"/>
                </a:moveTo>
                <a:lnTo>
                  <a:pt x="573798" y="0"/>
                </a:lnTo>
                <a:lnTo>
                  <a:pt x="573798" y="822648"/>
                </a:lnTo>
                <a:lnTo>
                  <a:pt x="0" y="8226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BAC1027E-21C4-EE1F-FACC-4B650E8601CD}"/>
              </a:ext>
            </a:extLst>
          </p:cNvPr>
          <p:cNvSpPr txBox="1"/>
          <p:nvPr/>
        </p:nvSpPr>
        <p:spPr>
          <a:xfrm>
            <a:off x="685800" y="9741308"/>
            <a:ext cx="12788593" cy="3310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89" lvl="1">
              <a:lnSpc>
                <a:spcPts val="2859"/>
              </a:lnSpc>
            </a:pPr>
            <a:r>
              <a:rPr lang="en-US" altLang="ko-KR" sz="1600" dirty="0">
                <a:solidFill>
                  <a:srgbClr val="000000"/>
                </a:solidFill>
                <a:latin typeface="Arita Dotum Medium"/>
                <a:ea typeface="Arita Dotum Medium"/>
              </a:rPr>
              <a:t>1)</a:t>
            </a:r>
            <a:r>
              <a:rPr lang="ko-KR" altLang="en-US" sz="1600" dirty="0"/>
              <a:t> 태양광발전 시스템의 효율 향상을 위한 태양추적 장치의 원리 및 종류</a:t>
            </a:r>
            <a:r>
              <a:rPr lang="en-US" altLang="ko-KR" sz="1600" dirty="0"/>
              <a:t>(</a:t>
            </a:r>
            <a:r>
              <a:rPr lang="ko-KR" altLang="en-US" sz="1600" dirty="0"/>
              <a:t>한국과학기술정보연구원</a:t>
            </a:r>
            <a:r>
              <a:rPr lang="en-US" altLang="ko-KR" sz="1600" dirty="0"/>
              <a:t>)</a:t>
            </a:r>
            <a:endParaRPr lang="en-US" sz="1600" dirty="0">
              <a:solidFill>
                <a:srgbClr val="000000"/>
              </a:solidFill>
              <a:latin typeface="Arita Dotum Medium"/>
              <a:ea typeface="Arita Dotum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83110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874764"/>
              </p:ext>
            </p:extLst>
          </p:nvPr>
        </p:nvGraphicFramePr>
        <p:xfrm>
          <a:off x="935382" y="2616874"/>
          <a:ext cx="16425211" cy="4736426"/>
        </p:xfrm>
        <a:graphic>
          <a:graphicData uri="http://schemas.openxmlformats.org/drawingml/2006/table">
            <a:tbl>
              <a:tblPr/>
              <a:tblGrid>
                <a:gridCol w="38156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95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1178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ko-KR" altLang="en-US" sz="2800" dirty="0">
                          <a:highlight>
                            <a:srgbClr val="FFFF00"/>
                          </a:highlight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광원 추적 및</a:t>
                      </a:r>
                    </a:p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ko-KR" altLang="en-US" sz="2800" dirty="0">
                          <a:highlight>
                            <a:srgbClr val="FFFF00"/>
                          </a:highlight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태양광 발전 기능</a:t>
                      </a:r>
                      <a:endParaRPr lang="en-US" sz="2800" dirty="0">
                        <a:highlight>
                          <a:srgbClr val="FFFF00"/>
                        </a:highlight>
                        <a:latin typeface="Arita Dotum Medium" panose="020B0600000101010101" charset="-127"/>
                        <a:ea typeface="Arita Dotum Medium" panose="020B0600000101010101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fontAlgn="base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effectLst/>
                          <a:latin typeface="Arita Dotum Medium" panose="020B0600000101010101" charset="-127"/>
                          <a:ea typeface="Arita Dotum Medium" panose="020B0600000101010101" charset="-127"/>
                          <a:cs typeface="+mn-cs"/>
                        </a:rPr>
                        <a:t>광원 추적과 발전 기능을 평가할 때는 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ta Dotum Medium" panose="020B0600000101010101" charset="-127"/>
                          <a:ea typeface="Arita Dotum Medium" panose="020B0600000101010101" charset="-127"/>
                          <a:cs typeface="+mn-cs"/>
                        </a:rPr>
                        <a:t>정확한 광원 위치와 일정한 일사량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effectLst/>
                          <a:latin typeface="Arita Dotum Medium" panose="020B0600000101010101" charset="-127"/>
                          <a:ea typeface="Arita Dotum Medium" panose="020B0600000101010101" charset="-127"/>
                          <a:cs typeface="+mn-cs"/>
                        </a:rPr>
                        <a:t>이 필요</a:t>
                      </a:r>
                      <a:endParaRPr lang="en-US" altLang="ko-KR" sz="2400" kern="1200" dirty="0">
                        <a:solidFill>
                          <a:schemeClr val="tx1"/>
                        </a:solidFill>
                        <a:effectLst/>
                        <a:latin typeface="Arita Dotum Medium" panose="020B0600000101010101" charset="-127"/>
                        <a:ea typeface="Arita Dotum Medium" panose="020B0600000101010101" charset="-127"/>
                        <a:cs typeface="+mn-cs"/>
                      </a:endParaRPr>
                    </a:p>
                    <a:p>
                      <a:pPr marL="285750" indent="-285750" fontAlgn="base" latinLnBrk="1">
                        <a:buFont typeface="Arial" panose="020B0604020202020204" pitchFamily="34" charset="0"/>
                        <a:buChar char="•"/>
                      </a:pPr>
                      <a:endParaRPr lang="en-US" altLang="ko-KR" sz="2400" kern="1200" dirty="0">
                        <a:solidFill>
                          <a:schemeClr val="tx1"/>
                        </a:solidFill>
                        <a:effectLst/>
                        <a:latin typeface="Arita Dotum Medium" panose="020B0600000101010101" charset="-127"/>
                        <a:ea typeface="Arita Dotum Medium" panose="020B0600000101010101" charset="-127"/>
                        <a:cs typeface="+mn-cs"/>
                      </a:endParaRPr>
                    </a:p>
                    <a:p>
                      <a:pPr marL="285750" indent="-285750" fontAlgn="base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effectLst/>
                          <a:latin typeface="Arita Dotum Medium" panose="020B0600000101010101" charset="-127"/>
                          <a:ea typeface="Arita Dotum Medium" panose="020B0600000101010101" charset="-127"/>
                          <a:cs typeface="+mn-cs"/>
                        </a:rPr>
                        <a:t>실험실 환경에서 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ta Dotum Medium" panose="020B0600000101010101" charset="-127"/>
                          <a:ea typeface="Arita Dotum Medium" panose="020B0600000101010101" charset="-127"/>
                          <a:cs typeface="+mn-cs"/>
                        </a:rPr>
                        <a:t>정교한 광원 시뮬레이션을 통해 일사량과 광원 위치를 제어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effectLst/>
                          <a:latin typeface="Arita Dotum Medium" panose="020B0600000101010101" charset="-127"/>
                          <a:ea typeface="Arita Dotum Medium" panose="020B0600000101010101" charset="-127"/>
                          <a:cs typeface="+mn-cs"/>
                        </a:rPr>
                        <a:t>하며 평가</a:t>
                      </a:r>
                    </a:p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20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463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ko-KR" altLang="en-US" sz="28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ta Dotum Medium"/>
                          <a:ea typeface="Arita Dotum Medium"/>
                        </a:rPr>
                        <a:t>원격 모니터링 기능</a:t>
                      </a:r>
                      <a:endParaRPr lang="en-US" sz="28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fontAlgn="base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effectLst/>
                          <a:latin typeface="Arita Dotum Medium" panose="020B0600000101010101" charset="-127"/>
                          <a:ea typeface="Arita Dotum Medium" panose="020B0600000101010101" charset="-127"/>
                          <a:cs typeface="+mn-cs"/>
                        </a:rPr>
                        <a:t>원격 모니터링 기능을 평가할 때는 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ta Dotum Medium" panose="020B0600000101010101" charset="-127"/>
                          <a:ea typeface="Arita Dotum Medium" panose="020B0600000101010101" charset="-127"/>
                          <a:cs typeface="+mn-cs"/>
                        </a:rPr>
                        <a:t>안정적인 인터넷 연결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effectLst/>
                          <a:latin typeface="Arita Dotum Medium" panose="020B0600000101010101" charset="-127"/>
                          <a:ea typeface="Arita Dotum Medium" panose="020B0600000101010101" charset="-127"/>
                          <a:cs typeface="+mn-cs"/>
                        </a:rPr>
                        <a:t>이 필요</a:t>
                      </a:r>
                      <a:endParaRPr lang="en-US" altLang="ko-KR" sz="2400" kern="1200" dirty="0">
                        <a:solidFill>
                          <a:schemeClr val="tx1"/>
                        </a:solidFill>
                        <a:effectLst/>
                        <a:latin typeface="Arita Dotum Medium" panose="020B0600000101010101" charset="-127"/>
                        <a:ea typeface="Arita Dotum Medium" panose="020B0600000101010101" charset="-127"/>
                        <a:cs typeface="+mn-cs"/>
                      </a:endParaRPr>
                    </a:p>
                    <a:p>
                      <a:pPr marL="285750" indent="-285750" fontAlgn="base" latinLnBrk="1">
                        <a:buFont typeface="Arial" panose="020B0604020202020204" pitchFamily="34" charset="0"/>
                        <a:buChar char="•"/>
                      </a:pPr>
                      <a:endParaRPr lang="en-US" altLang="ko-KR" sz="2400" kern="1200" dirty="0">
                        <a:solidFill>
                          <a:schemeClr val="tx1"/>
                        </a:solidFill>
                        <a:effectLst/>
                        <a:latin typeface="Arita Dotum Medium" panose="020B0600000101010101" charset="-127"/>
                        <a:ea typeface="Arita Dotum Medium" panose="020B0600000101010101" charset="-127"/>
                        <a:cs typeface="+mn-cs"/>
                      </a:endParaRPr>
                    </a:p>
                    <a:p>
                      <a:pPr marL="285750" indent="-285750" fontAlgn="base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effectLst/>
                          <a:latin typeface="Arita Dotum Medium" panose="020B0600000101010101" charset="-127"/>
                          <a:ea typeface="Arita Dotum Medium" panose="020B0600000101010101" charset="-127"/>
                          <a:cs typeface="+mn-cs"/>
                        </a:rPr>
                        <a:t>시제품은 웹 서버와 클라이언트 간의 통신을 지원할 수 있도록 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ta Dotum Medium" panose="020B0600000101010101" charset="-127"/>
                          <a:ea typeface="Arita Dotum Medium" panose="020B0600000101010101" charset="-127"/>
                          <a:cs typeface="+mn-cs"/>
                        </a:rPr>
                        <a:t>네트워크 환경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effectLst/>
                          <a:latin typeface="Arita Dotum Medium" panose="020B0600000101010101" charset="-127"/>
                          <a:ea typeface="Arita Dotum Medium" panose="020B0600000101010101" charset="-127"/>
                          <a:cs typeface="+mn-cs"/>
                        </a:rPr>
                        <a:t>에서 테스트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effectLst/>
                          <a:latin typeface="Arita Dotum Medium" panose="020B0600000101010101" charset="-127"/>
                          <a:ea typeface="Arita Dotum Medium" panose="020B0600000101010101" charset="-127"/>
                          <a:cs typeface="+mn-cs"/>
                        </a:rPr>
                        <a:t> </a:t>
                      </a:r>
                    </a:p>
                    <a:p>
                      <a:pPr marL="285750" indent="-285750" fontAlgn="base" latinLnBrk="1">
                        <a:buFont typeface="Arial" panose="020B0604020202020204" pitchFamily="34" charset="0"/>
                        <a:buChar char="•"/>
                      </a:pPr>
                      <a:endParaRPr lang="en-US" altLang="ko-KR" sz="2400" kern="1200" dirty="0">
                        <a:solidFill>
                          <a:schemeClr val="tx1"/>
                        </a:solidFill>
                        <a:effectLst/>
                        <a:latin typeface="Arita Dotum Medium" panose="020B0600000101010101" charset="-127"/>
                        <a:ea typeface="Arita Dotum Medium" panose="020B0600000101010101" charset="-127"/>
                        <a:cs typeface="+mn-cs"/>
                      </a:endParaRPr>
                    </a:p>
                    <a:p>
                      <a:pPr marL="285750" indent="-285750" fontAlgn="base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effectLst/>
                          <a:latin typeface="Arita Dotum Medium" panose="020B0600000101010101" charset="-127"/>
                          <a:ea typeface="Arita Dotum Medium" panose="020B0600000101010101" charset="-127"/>
                          <a:cs typeface="+mn-cs"/>
                        </a:rPr>
                        <a:t>특히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effectLst/>
                          <a:latin typeface="Arita Dotum Medium" panose="020B0600000101010101" charset="-127"/>
                          <a:ea typeface="Arita Dotum Medium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ta Dotum Medium" panose="020B0600000101010101" charset="-127"/>
                          <a:ea typeface="Arita Dotum Medium" panose="020B0600000101010101" charset="-127"/>
                          <a:cs typeface="+mn-cs"/>
                        </a:rPr>
                        <a:t>다양한 네트워크 상태에서의 안정성을 확인하는 환경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effectLst/>
                          <a:latin typeface="Arita Dotum Medium" panose="020B0600000101010101" charset="-127"/>
                          <a:ea typeface="Arita Dotum Medium" panose="020B0600000101010101" charset="-127"/>
                          <a:cs typeface="+mn-cs"/>
                        </a:rPr>
                        <a:t>이 필요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4" name="Group 7">
            <a:extLst>
              <a:ext uri="{FF2B5EF4-FFF2-40B4-BE49-F238E27FC236}">
                <a16:creationId xmlns:a16="http://schemas.microsoft.com/office/drawing/2014/main" id="{B0CC0EEF-B8EF-E208-83DC-F9DABD0FE08E}"/>
              </a:ext>
            </a:extLst>
          </p:cNvPr>
          <p:cNvGrpSpPr/>
          <p:nvPr/>
        </p:nvGrpSpPr>
        <p:grpSpPr>
          <a:xfrm>
            <a:off x="935383" y="466824"/>
            <a:ext cx="16425212" cy="1919447"/>
            <a:chOff x="0" y="0"/>
            <a:chExt cx="5991962" cy="700220"/>
          </a:xfrm>
        </p:grpSpPr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11E843F0-2DD0-DF3F-C61E-DB563D5911AE}"/>
                </a:ext>
              </a:extLst>
            </p:cNvPr>
            <p:cNvSpPr/>
            <p:nvPr/>
          </p:nvSpPr>
          <p:spPr>
            <a:xfrm>
              <a:off x="0" y="0"/>
              <a:ext cx="5991962" cy="700219"/>
            </a:xfrm>
            <a:custGeom>
              <a:avLst/>
              <a:gdLst/>
              <a:ahLst/>
              <a:cxnLst/>
              <a:rect l="l" t="t" r="r" b="b"/>
              <a:pathLst>
                <a:path w="5991962" h="700219">
                  <a:moveTo>
                    <a:pt x="0" y="0"/>
                  </a:moveTo>
                  <a:lnTo>
                    <a:pt x="5991962" y="0"/>
                  </a:lnTo>
                  <a:lnTo>
                    <a:pt x="5991962" y="700219"/>
                  </a:lnTo>
                  <a:lnTo>
                    <a:pt x="0" y="7002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3" name="Freeform 13"/>
          <p:cNvSpPr/>
          <p:nvPr/>
        </p:nvSpPr>
        <p:spPr>
          <a:xfrm>
            <a:off x="-608297" y="158885"/>
            <a:ext cx="3927179" cy="1392364"/>
          </a:xfrm>
          <a:custGeom>
            <a:avLst/>
            <a:gdLst/>
            <a:ahLst/>
            <a:cxnLst/>
            <a:rect l="l" t="t" r="r" b="b"/>
            <a:pathLst>
              <a:path w="3927179" h="1392364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3318882" y="-411324"/>
            <a:ext cx="573798" cy="822649"/>
          </a:xfrm>
          <a:custGeom>
            <a:avLst/>
            <a:gdLst/>
            <a:ahLst/>
            <a:cxnLst/>
            <a:rect l="l" t="t" r="r" b="b"/>
            <a:pathLst>
              <a:path w="573798" h="822649">
                <a:moveTo>
                  <a:pt x="0" y="0"/>
                </a:moveTo>
                <a:lnTo>
                  <a:pt x="573798" y="0"/>
                </a:lnTo>
                <a:lnTo>
                  <a:pt x="573798" y="822648"/>
                </a:lnTo>
                <a:lnTo>
                  <a:pt x="0" y="8226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EC786A76-F531-2CDF-5191-1E8C11D78872}"/>
              </a:ext>
            </a:extLst>
          </p:cNvPr>
          <p:cNvSpPr txBox="1"/>
          <p:nvPr/>
        </p:nvSpPr>
        <p:spPr>
          <a:xfrm>
            <a:off x="2209800" y="734048"/>
            <a:ext cx="147828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9000" b="1" dirty="0">
                <a:solidFill>
                  <a:srgbClr val="003EA8"/>
                </a:solidFill>
                <a:ea typeface="Arita Dotum Bold"/>
              </a:rPr>
              <a:t>프로젝트 평가 환경</a:t>
            </a:r>
            <a:endParaRPr lang="en-US" sz="9000" b="1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1" name="Freeform 23">
            <a:extLst>
              <a:ext uri="{FF2B5EF4-FFF2-40B4-BE49-F238E27FC236}">
                <a16:creationId xmlns:a16="http://schemas.microsoft.com/office/drawing/2014/main" id="{7A197B99-9846-C5E1-D243-B82EBFD7C943}"/>
              </a:ext>
            </a:extLst>
          </p:cNvPr>
          <p:cNvSpPr/>
          <p:nvPr/>
        </p:nvSpPr>
        <p:spPr>
          <a:xfrm rot="21056083">
            <a:off x="8180533" y="7880272"/>
            <a:ext cx="1299801" cy="1926928"/>
          </a:xfrm>
          <a:custGeom>
            <a:avLst/>
            <a:gdLst/>
            <a:ahLst/>
            <a:cxnLst/>
            <a:rect l="l" t="t" r="r" b="b"/>
            <a:pathLst>
              <a:path w="674902" h="1000528">
                <a:moveTo>
                  <a:pt x="0" y="0"/>
                </a:moveTo>
                <a:lnTo>
                  <a:pt x="674901" y="0"/>
                </a:lnTo>
                <a:lnTo>
                  <a:pt x="674901" y="1000528"/>
                </a:lnTo>
                <a:lnTo>
                  <a:pt x="0" y="10005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9">
            <a:extLst>
              <a:ext uri="{FF2B5EF4-FFF2-40B4-BE49-F238E27FC236}">
                <a16:creationId xmlns:a16="http://schemas.microsoft.com/office/drawing/2014/main" id="{5B6BCA55-994A-1681-DA3A-76DF2990ED5F}"/>
              </a:ext>
            </a:extLst>
          </p:cNvPr>
          <p:cNvSpPr/>
          <p:nvPr/>
        </p:nvSpPr>
        <p:spPr>
          <a:xfrm rot="1191252">
            <a:off x="590847" y="7851027"/>
            <a:ext cx="6603667" cy="1596886"/>
          </a:xfrm>
          <a:custGeom>
            <a:avLst/>
            <a:gdLst/>
            <a:ahLst/>
            <a:cxnLst/>
            <a:rect l="l" t="t" r="r" b="b"/>
            <a:pathLst>
              <a:path w="4393894" h="1062523">
                <a:moveTo>
                  <a:pt x="0" y="0"/>
                </a:moveTo>
                <a:lnTo>
                  <a:pt x="4393894" y="0"/>
                </a:lnTo>
                <a:lnTo>
                  <a:pt x="4393894" y="1062524"/>
                </a:lnTo>
                <a:lnTo>
                  <a:pt x="0" y="10625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9">
            <a:extLst>
              <a:ext uri="{FF2B5EF4-FFF2-40B4-BE49-F238E27FC236}">
                <a16:creationId xmlns:a16="http://schemas.microsoft.com/office/drawing/2014/main" id="{EB675AB1-5021-F842-0073-433253314ECB}"/>
              </a:ext>
            </a:extLst>
          </p:cNvPr>
          <p:cNvSpPr/>
          <p:nvPr/>
        </p:nvSpPr>
        <p:spPr>
          <a:xfrm rot="207433">
            <a:off x="10176740" y="7948408"/>
            <a:ext cx="6603667" cy="1596886"/>
          </a:xfrm>
          <a:custGeom>
            <a:avLst/>
            <a:gdLst/>
            <a:ahLst/>
            <a:cxnLst/>
            <a:rect l="l" t="t" r="r" b="b"/>
            <a:pathLst>
              <a:path w="4393894" h="1062523">
                <a:moveTo>
                  <a:pt x="0" y="0"/>
                </a:moveTo>
                <a:lnTo>
                  <a:pt x="4393894" y="0"/>
                </a:lnTo>
                <a:lnTo>
                  <a:pt x="4393894" y="1062524"/>
                </a:lnTo>
                <a:lnTo>
                  <a:pt x="0" y="10625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719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57204"/>
            <a:ext cx="16436355" cy="1907038"/>
            <a:chOff x="0" y="0"/>
            <a:chExt cx="599602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6027" cy="695693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5" y="2924154"/>
            <a:ext cx="16436355" cy="5768915"/>
            <a:chOff x="0" y="0"/>
            <a:chExt cx="5996027" cy="21045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96027" cy="2104516"/>
            </a:xfrm>
            <a:custGeom>
              <a:avLst/>
              <a:gdLst/>
              <a:ahLst/>
              <a:cxnLst/>
              <a:rect l="l" t="t" r="r" b="b"/>
              <a:pathLst>
                <a:path w="5996027" h="2104516">
                  <a:moveTo>
                    <a:pt x="0" y="0"/>
                  </a:moveTo>
                  <a:lnTo>
                    <a:pt x="5996027" y="0"/>
                  </a:lnTo>
                  <a:lnTo>
                    <a:pt x="5996027" y="2104516"/>
                  </a:lnTo>
                  <a:lnTo>
                    <a:pt x="0" y="21045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24" name="Freeform 24"/>
          <p:cNvSpPr/>
          <p:nvPr/>
        </p:nvSpPr>
        <p:spPr>
          <a:xfrm flipH="1">
            <a:off x="15484919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-1782425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 rot="641794">
            <a:off x="8923192" y="-17882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3BC64568-6B17-F117-2902-20411BB3E9B9}"/>
              </a:ext>
            </a:extLst>
          </p:cNvPr>
          <p:cNvSpPr txBox="1"/>
          <p:nvPr/>
        </p:nvSpPr>
        <p:spPr>
          <a:xfrm>
            <a:off x="1752600" y="915398"/>
            <a:ext cx="147828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9000" b="1" dirty="0">
                <a:solidFill>
                  <a:srgbClr val="003EA8"/>
                </a:solidFill>
                <a:ea typeface="Arita Dotum Bold"/>
              </a:rPr>
              <a:t>프로젝트 추진 일정</a:t>
            </a:r>
            <a:endParaRPr lang="en-US" sz="9000" b="1" dirty="0">
              <a:solidFill>
                <a:srgbClr val="003EA8"/>
              </a:solidFill>
              <a:ea typeface="Arita Dotum Bold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1C8823A-0AC9-C984-ED51-0297DB9516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19839"/>
              </p:ext>
            </p:extLst>
          </p:nvPr>
        </p:nvGraphicFramePr>
        <p:xfrm>
          <a:off x="946151" y="3414623"/>
          <a:ext cx="16436354" cy="4913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9778">
                  <a:extLst>
                    <a:ext uri="{9D8B030D-6E8A-4147-A177-3AD203B41FA5}">
                      <a16:colId xmlns:a16="http://schemas.microsoft.com/office/drawing/2014/main" val="503695432"/>
                    </a:ext>
                  </a:extLst>
                </a:gridCol>
                <a:gridCol w="3610298">
                  <a:extLst>
                    <a:ext uri="{9D8B030D-6E8A-4147-A177-3AD203B41FA5}">
                      <a16:colId xmlns:a16="http://schemas.microsoft.com/office/drawing/2014/main" val="3049930491"/>
                    </a:ext>
                  </a:extLst>
                </a:gridCol>
                <a:gridCol w="1887713">
                  <a:extLst>
                    <a:ext uri="{9D8B030D-6E8A-4147-A177-3AD203B41FA5}">
                      <a16:colId xmlns:a16="http://schemas.microsoft.com/office/drawing/2014/main" val="799139983"/>
                    </a:ext>
                  </a:extLst>
                </a:gridCol>
                <a:gridCol w="1887713">
                  <a:extLst>
                    <a:ext uri="{9D8B030D-6E8A-4147-A177-3AD203B41FA5}">
                      <a16:colId xmlns:a16="http://schemas.microsoft.com/office/drawing/2014/main" val="801510555"/>
                    </a:ext>
                  </a:extLst>
                </a:gridCol>
                <a:gridCol w="1887713">
                  <a:extLst>
                    <a:ext uri="{9D8B030D-6E8A-4147-A177-3AD203B41FA5}">
                      <a16:colId xmlns:a16="http://schemas.microsoft.com/office/drawing/2014/main" val="532941205"/>
                    </a:ext>
                  </a:extLst>
                </a:gridCol>
                <a:gridCol w="1887713">
                  <a:extLst>
                    <a:ext uri="{9D8B030D-6E8A-4147-A177-3AD203B41FA5}">
                      <a16:colId xmlns:a16="http://schemas.microsoft.com/office/drawing/2014/main" val="4049481382"/>
                    </a:ext>
                  </a:extLst>
                </a:gridCol>
                <a:gridCol w="1887713">
                  <a:extLst>
                    <a:ext uri="{9D8B030D-6E8A-4147-A177-3AD203B41FA5}">
                      <a16:colId xmlns:a16="http://schemas.microsoft.com/office/drawing/2014/main" val="2237306106"/>
                    </a:ext>
                  </a:extLst>
                </a:gridCol>
                <a:gridCol w="1887713">
                  <a:extLst>
                    <a:ext uri="{9D8B030D-6E8A-4147-A177-3AD203B41FA5}">
                      <a16:colId xmlns:a16="http://schemas.microsoft.com/office/drawing/2014/main" val="2896597509"/>
                    </a:ext>
                  </a:extLst>
                </a:gridCol>
              </a:tblGrid>
              <a:tr h="54599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EA8"/>
                          </a:solidFill>
                        </a:rPr>
                        <a:t>일련</a:t>
                      </a:r>
                      <a:endParaRPr lang="en-US" altLang="ko-KR" b="1" dirty="0">
                        <a:solidFill>
                          <a:srgbClr val="003EA8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="1" dirty="0">
                          <a:solidFill>
                            <a:srgbClr val="003EA8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EA8"/>
                          </a:solidFill>
                        </a:rPr>
                        <a:t>개발내용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EA8"/>
                          </a:solidFill>
                        </a:rPr>
                        <a:t>추진 일정</a:t>
                      </a:r>
                      <a:r>
                        <a:rPr lang="en-US" altLang="ko-KR" b="1" dirty="0">
                          <a:solidFill>
                            <a:srgbClr val="003EA8"/>
                          </a:solidFill>
                        </a:rPr>
                        <a:t>(</a:t>
                      </a:r>
                      <a:r>
                        <a:rPr lang="ko-KR" altLang="en-US" b="1" dirty="0">
                          <a:solidFill>
                            <a:srgbClr val="003EA8"/>
                          </a:solidFill>
                        </a:rPr>
                        <a:t>주</a:t>
                      </a:r>
                      <a:r>
                        <a:rPr lang="en-US" altLang="ko-KR" b="1" dirty="0">
                          <a:solidFill>
                            <a:srgbClr val="003EA8"/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700749"/>
                  </a:ext>
                </a:extLst>
              </a:tr>
              <a:tr h="54599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3EA8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3EA8"/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3EA8"/>
                          </a:solidFill>
                        </a:rPr>
                        <a:t>3</a:t>
                      </a:r>
                      <a:endParaRPr lang="ko-KR" altLang="en-US" b="1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3EA8"/>
                          </a:solidFill>
                        </a:rPr>
                        <a:t>4</a:t>
                      </a:r>
                      <a:endParaRPr lang="ko-KR" altLang="en-US" b="1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3EA8"/>
                          </a:solidFill>
                        </a:rPr>
                        <a:t>5</a:t>
                      </a:r>
                      <a:endParaRPr lang="ko-KR" altLang="en-US" b="1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3EA8"/>
                          </a:solidFill>
                        </a:rPr>
                        <a:t>6</a:t>
                      </a:r>
                      <a:endParaRPr lang="ko-KR" altLang="en-US" b="1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421720"/>
                  </a:ext>
                </a:extLst>
              </a:tr>
              <a:tr h="545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003EA8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rgbClr val="003EA8"/>
                          </a:solidFill>
                        </a:rPr>
                        <a:t>계획수립 및 자료조사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022050"/>
                  </a:ext>
                </a:extLst>
              </a:tr>
              <a:tr h="545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003EA8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rgbClr val="003EA8"/>
                          </a:solidFill>
                        </a:rPr>
                        <a:t>하드웨어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803416"/>
                  </a:ext>
                </a:extLst>
              </a:tr>
              <a:tr h="545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003EA8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rgbClr val="003EA8"/>
                          </a:solidFill>
                        </a:rPr>
                        <a:t>소프트웨어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648363"/>
                  </a:ext>
                </a:extLst>
              </a:tr>
              <a:tr h="545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003EA8"/>
                          </a:solidFill>
                        </a:rPr>
                        <a:t>4</a:t>
                      </a:r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rgbClr val="003EA8"/>
                          </a:solidFill>
                        </a:rPr>
                        <a:t>서버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94323"/>
                  </a:ext>
                </a:extLst>
              </a:tr>
              <a:tr h="545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003EA8"/>
                          </a:solidFill>
                        </a:rPr>
                        <a:t>5</a:t>
                      </a:r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rgbClr val="003EA8"/>
                          </a:solidFill>
                        </a:rPr>
                        <a:t>서버와 통신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99363"/>
                  </a:ext>
                </a:extLst>
              </a:tr>
              <a:tr h="545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003EA8"/>
                          </a:solidFill>
                        </a:rPr>
                        <a:t>6</a:t>
                      </a:r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rgbClr val="003EA8"/>
                          </a:solidFill>
                        </a:rPr>
                        <a:t>측정 효율 분석 및 비교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916819"/>
                  </a:ext>
                </a:extLst>
              </a:tr>
              <a:tr h="545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003EA8"/>
                          </a:solidFill>
                        </a:rPr>
                        <a:t>7</a:t>
                      </a:r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rgbClr val="003EA8"/>
                          </a:solidFill>
                        </a:rPr>
                        <a:t>결과 보고서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7308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3136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80808"/>
            <a:ext cx="16439375" cy="3503822"/>
            <a:chOff x="0" y="0"/>
            <a:chExt cx="5997128" cy="1278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7129" cy="1278204"/>
            </a:xfrm>
            <a:custGeom>
              <a:avLst/>
              <a:gdLst/>
              <a:ahLst/>
              <a:cxnLst/>
              <a:rect l="l" t="t" r="r" b="b"/>
              <a:pathLst>
                <a:path w="5997129" h="1278204">
                  <a:moveTo>
                    <a:pt x="0" y="0"/>
                  </a:moveTo>
                  <a:lnTo>
                    <a:pt x="5997129" y="0"/>
                  </a:lnTo>
                  <a:lnTo>
                    <a:pt x="5997129" y="1278204"/>
                  </a:lnTo>
                  <a:lnTo>
                    <a:pt x="0" y="12782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448435"/>
              </p:ext>
            </p:extLst>
          </p:nvPr>
        </p:nvGraphicFramePr>
        <p:xfrm>
          <a:off x="905495" y="4534121"/>
          <a:ext cx="16439375" cy="3855657"/>
        </p:xfrm>
        <a:graphic>
          <a:graphicData uri="http://schemas.openxmlformats.org/drawingml/2006/table">
            <a:tbl>
              <a:tblPr/>
              <a:tblGrid>
                <a:gridCol w="82524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868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4425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000000"/>
                          </a:solidFill>
                          <a:latin typeface="Arita Dotum Medium"/>
                          <a:ea typeface="Arita Dotum Medium"/>
                        </a:rPr>
                        <a:t>프로젝트 결과물의 </a:t>
                      </a:r>
                      <a:r>
                        <a:rPr lang="ko-KR" altLang="en-US" sz="2000" dirty="0">
                          <a:solidFill>
                            <a:schemeClr val="tx2"/>
                          </a:solidFill>
                          <a:highlight>
                            <a:srgbClr val="FFFF00"/>
                          </a:highlight>
                          <a:latin typeface="Arita Dotum Medium"/>
                          <a:ea typeface="Arita Dotum Medium"/>
                        </a:rPr>
                        <a:t>최종 사용자 관점</a:t>
                      </a:r>
                      <a:r>
                        <a:rPr lang="ko-KR" altLang="en-US" sz="2000" dirty="0">
                          <a:solidFill>
                            <a:srgbClr val="000000"/>
                          </a:solidFill>
                          <a:latin typeface="Arita Dotum Medium"/>
                          <a:ea typeface="Arita Dotum Medium"/>
                        </a:rPr>
                        <a:t>의 목적 또는 의의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Arita Dotum Medium"/>
                          <a:ea typeface="Arita Dotum Medium"/>
                        </a:rPr>
                        <a:t>[</a:t>
                      </a:r>
                      <a:r>
                        <a:rPr lang="ko-KR" altLang="en-US" sz="2000" dirty="0">
                          <a:solidFill>
                            <a:srgbClr val="000000"/>
                          </a:solidFill>
                          <a:latin typeface="Arita Dotum Medium"/>
                          <a:ea typeface="Arita Dotum Medium"/>
                        </a:rPr>
                        <a:t>기술적 측면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Arita Dotum Medium"/>
                          <a:ea typeface="Arita Dotum Medium"/>
                        </a:rPr>
                        <a:t>]</a:t>
                      </a:r>
                    </a:p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Arita Dotum Medium"/>
                          <a:ea typeface="Arita Dotum Medium"/>
                        </a:rPr>
                        <a:t>[</a:t>
                      </a:r>
                      <a:r>
                        <a:rPr lang="ko-KR" altLang="en-US" sz="2000" dirty="0">
                          <a:solidFill>
                            <a:srgbClr val="000000"/>
                          </a:solidFill>
                          <a:latin typeface="Arita Dotum Medium"/>
                          <a:ea typeface="Arita Dotum Medium"/>
                        </a:rPr>
                        <a:t>통계적 측면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Arita Dotum Medium"/>
                          <a:ea typeface="Arita Dotum Medium"/>
                        </a:rPr>
                        <a:t>]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6175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000000"/>
                          </a:solidFill>
                          <a:latin typeface="Arita Dotum Medium"/>
                          <a:ea typeface="Arita Dotum Medium"/>
                        </a:rPr>
                        <a:t>프로젝트 수행에 </a:t>
                      </a:r>
                      <a:r>
                        <a:rPr lang="ko-KR" altLang="en-US" sz="2000" dirty="0">
                          <a:solidFill>
                            <a:schemeClr val="tx2"/>
                          </a:solidFill>
                          <a:highlight>
                            <a:srgbClr val="FFFF00"/>
                          </a:highlight>
                          <a:latin typeface="Arita Dotum Medium"/>
                          <a:ea typeface="Arita Dotum Medium"/>
                        </a:rPr>
                        <a:t>참여하는 팀원 관점</a:t>
                      </a:r>
                      <a:r>
                        <a:rPr lang="ko-KR" altLang="en-US" sz="2000" dirty="0">
                          <a:solidFill>
                            <a:schemeClr val="tx2"/>
                          </a:solidFill>
                          <a:latin typeface="Arita Dotum Medium"/>
                          <a:ea typeface="Arita Dotum Medium"/>
                        </a:rPr>
                        <a:t>의</a:t>
                      </a:r>
                      <a:r>
                        <a:rPr lang="ko-KR" altLang="en-US" sz="2000" dirty="0">
                          <a:solidFill>
                            <a:srgbClr val="000000"/>
                          </a:solidFill>
                          <a:latin typeface="Arita Dotum Medium"/>
                          <a:ea typeface="Arita Dotum Medium"/>
                        </a:rPr>
                        <a:t> 목적 또는 의의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Arita Dotum Medium"/>
                          <a:ea typeface="Arita Dotum Medium"/>
                        </a:rPr>
                        <a:t>[</a:t>
                      </a:r>
                      <a:r>
                        <a:rPr lang="ko-KR" altLang="en-US" sz="2000" dirty="0">
                          <a:solidFill>
                            <a:srgbClr val="000000"/>
                          </a:solidFill>
                          <a:latin typeface="Arita Dotum Medium"/>
                          <a:ea typeface="Arita Dotum Medium"/>
                        </a:rPr>
                        <a:t>기술적 측면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Arita Dotum Medium"/>
                          <a:ea typeface="Arita Dotum Medium"/>
                        </a:rPr>
                        <a:t>]</a:t>
                      </a:r>
                    </a:p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Arita Dotum Medium"/>
                          <a:ea typeface="Arita Dotum Medium"/>
                        </a:rPr>
                        <a:t>[</a:t>
                      </a:r>
                      <a:r>
                        <a:rPr lang="ko-KR" altLang="en-US" sz="2000" dirty="0">
                          <a:solidFill>
                            <a:srgbClr val="000000"/>
                          </a:solidFill>
                          <a:latin typeface="Arita Dotum Medium"/>
                          <a:ea typeface="Arita Dotum Medium"/>
                        </a:rPr>
                        <a:t>디자인 측면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Arita Dotum Medium"/>
                          <a:ea typeface="Arita Dotum Medium"/>
                        </a:rPr>
                        <a:t>]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5057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chemeClr val="tx2"/>
                          </a:solidFill>
                          <a:highlight>
                            <a:srgbClr val="FFFF00"/>
                          </a:highlight>
                          <a:latin typeface="Arita Dotum Medium"/>
                          <a:ea typeface="Arita Dotum Medium"/>
                        </a:rPr>
                        <a:t>다른 팀</a:t>
                      </a:r>
                      <a:r>
                        <a:rPr lang="en-US" altLang="ko-KR" sz="2000" dirty="0">
                          <a:solidFill>
                            <a:schemeClr val="tx2"/>
                          </a:solidFill>
                          <a:highlight>
                            <a:srgbClr val="FFFF00"/>
                          </a:highlight>
                          <a:latin typeface="Arita Dotum Medium"/>
                          <a:ea typeface="Arita Dotum Medium"/>
                        </a:rPr>
                        <a:t>(</a:t>
                      </a:r>
                      <a:r>
                        <a:rPr lang="ko-KR" altLang="en-US" sz="2000" dirty="0">
                          <a:solidFill>
                            <a:schemeClr val="tx2"/>
                          </a:solidFill>
                          <a:highlight>
                            <a:srgbClr val="FFFF00"/>
                          </a:highlight>
                          <a:latin typeface="Arita Dotum Medium"/>
                          <a:ea typeface="Arita Dotum Medium"/>
                        </a:rPr>
                        <a:t>사회</a:t>
                      </a:r>
                      <a:r>
                        <a:rPr lang="en-US" altLang="ko-KR" sz="2000" dirty="0">
                          <a:solidFill>
                            <a:schemeClr val="tx2"/>
                          </a:solidFill>
                          <a:highlight>
                            <a:srgbClr val="FFFF00"/>
                          </a:highlight>
                          <a:latin typeface="Arita Dotum Medium"/>
                          <a:ea typeface="Arita Dotum Medium"/>
                        </a:rPr>
                        <a:t>)</a:t>
                      </a:r>
                      <a:r>
                        <a:rPr lang="ko-KR" altLang="en-US" sz="2000" dirty="0">
                          <a:solidFill>
                            <a:srgbClr val="000000"/>
                          </a:solidFill>
                          <a:latin typeface="Arita Dotum Medium"/>
                          <a:ea typeface="Arita Dotum Medium"/>
                        </a:rPr>
                        <a:t>에게 제공 가능한 경험 관점의 목적 또는 의의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Arita Dotum Medium"/>
                          <a:ea typeface="Arita Dotum Medium"/>
                        </a:rPr>
                        <a:t>[</a:t>
                      </a:r>
                      <a:r>
                        <a:rPr lang="ko-KR" altLang="en-US" sz="2000" dirty="0">
                          <a:solidFill>
                            <a:srgbClr val="000000"/>
                          </a:solidFill>
                          <a:latin typeface="Arita Dotum Medium"/>
                          <a:ea typeface="Arita Dotum Medium"/>
                        </a:rPr>
                        <a:t>파급효과 측면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Arita Dotum Medium"/>
                          <a:ea typeface="Arita Dotum Medium"/>
                        </a:rPr>
                        <a:t>]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Freeform 10"/>
          <p:cNvSpPr/>
          <p:nvPr/>
        </p:nvSpPr>
        <p:spPr>
          <a:xfrm>
            <a:off x="11989663" y="8797919"/>
            <a:ext cx="7147788" cy="1728465"/>
          </a:xfrm>
          <a:custGeom>
            <a:avLst/>
            <a:gdLst/>
            <a:ahLst/>
            <a:cxnLst/>
            <a:rect l="l" t="t" r="r" b="b"/>
            <a:pathLst>
              <a:path w="7147788" h="1728465">
                <a:moveTo>
                  <a:pt x="0" y="0"/>
                </a:moveTo>
                <a:lnTo>
                  <a:pt x="7147788" y="0"/>
                </a:lnTo>
                <a:lnTo>
                  <a:pt x="7147788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1702764" y="8942224"/>
            <a:ext cx="573798" cy="822649"/>
          </a:xfrm>
          <a:custGeom>
            <a:avLst/>
            <a:gdLst/>
            <a:ahLst/>
            <a:cxnLst/>
            <a:rect l="l" t="t" r="r" b="b"/>
            <a:pathLst>
              <a:path w="573798" h="822649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3318882" y="-411324"/>
            <a:ext cx="573798" cy="822649"/>
          </a:xfrm>
          <a:custGeom>
            <a:avLst/>
            <a:gdLst/>
            <a:ahLst/>
            <a:cxnLst/>
            <a:rect l="l" t="t" r="r" b="b"/>
            <a:pathLst>
              <a:path w="573798" h="822649">
                <a:moveTo>
                  <a:pt x="0" y="0"/>
                </a:moveTo>
                <a:lnTo>
                  <a:pt x="573798" y="0"/>
                </a:lnTo>
                <a:lnTo>
                  <a:pt x="573798" y="822648"/>
                </a:lnTo>
                <a:lnTo>
                  <a:pt x="0" y="8226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-608297" y="158885"/>
            <a:ext cx="3927179" cy="1392364"/>
          </a:xfrm>
          <a:custGeom>
            <a:avLst/>
            <a:gdLst/>
            <a:ahLst/>
            <a:cxnLst/>
            <a:rect l="l" t="t" r="r" b="b"/>
            <a:pathLst>
              <a:path w="3927179" h="1392364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2446217" y="1085273"/>
            <a:ext cx="13395565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9000" dirty="0">
                <a:solidFill>
                  <a:srgbClr val="003EA8"/>
                </a:solidFill>
                <a:ea typeface="Arita Dotum Bold"/>
              </a:rPr>
              <a:t>프로젝트 결과물의</a:t>
            </a:r>
            <a:endParaRPr lang="en-US" altLang="ko-KR" sz="9000" dirty="0">
              <a:solidFill>
                <a:srgbClr val="003EA8"/>
              </a:solidFill>
              <a:ea typeface="Arita Dotum Bold"/>
            </a:endParaRPr>
          </a:p>
          <a:p>
            <a:pPr algn="ctr">
              <a:lnSpc>
                <a:spcPts val="10800"/>
              </a:lnSpc>
            </a:pPr>
            <a:r>
              <a:rPr lang="ko-KR" altLang="en-US" sz="9000" dirty="0">
                <a:solidFill>
                  <a:srgbClr val="003EA8"/>
                </a:solidFill>
                <a:ea typeface="Arita Dotum Bold"/>
              </a:rPr>
              <a:t>목적 또는 의의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</p:spTree>
    <p:extLst>
      <p:ext uri="{BB962C8B-B14F-4D97-AF65-F5344CB8AC3E}">
        <p14:creationId xmlns:p14="http://schemas.microsoft.com/office/powerpoint/2010/main" val="561172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57204"/>
            <a:ext cx="16445245" cy="1906519"/>
            <a:chOff x="0" y="0"/>
            <a:chExt cx="5999270" cy="6955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9270" cy="695503"/>
            </a:xfrm>
            <a:custGeom>
              <a:avLst/>
              <a:gdLst/>
              <a:ahLst/>
              <a:cxnLst/>
              <a:rect l="l" t="t" r="r" b="b"/>
              <a:pathLst>
                <a:path w="5999270" h="695503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625957" y="2915205"/>
            <a:ext cx="7724783" cy="5768744"/>
            <a:chOff x="0" y="0"/>
            <a:chExt cx="2818022" cy="21044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18022" cy="2104453"/>
            </a:xfrm>
            <a:custGeom>
              <a:avLst/>
              <a:gdLst/>
              <a:ahLst/>
              <a:cxnLst/>
              <a:rect l="l" t="t" r="r" b="b"/>
              <a:pathLst>
                <a:path w="2818022" h="2104453">
                  <a:moveTo>
                    <a:pt x="0" y="0"/>
                  </a:moveTo>
                  <a:lnTo>
                    <a:pt x="2818022" y="0"/>
                  </a:lnTo>
                  <a:lnTo>
                    <a:pt x="2818022" y="2104453"/>
                  </a:lnTo>
                  <a:lnTo>
                    <a:pt x="0" y="21044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77483" y="2915205"/>
            <a:ext cx="8358265" cy="5768744"/>
            <a:chOff x="0" y="0"/>
            <a:chExt cx="3049118" cy="210445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49118" cy="2104453"/>
            </a:xfrm>
            <a:custGeom>
              <a:avLst/>
              <a:gdLst/>
              <a:ahLst/>
              <a:cxnLst/>
              <a:rect l="l" t="t" r="r" b="b"/>
              <a:pathLst>
                <a:path w="3049118" h="2104453">
                  <a:moveTo>
                    <a:pt x="0" y="0"/>
                  </a:moveTo>
                  <a:lnTo>
                    <a:pt x="3049118" y="0"/>
                  </a:lnTo>
                  <a:lnTo>
                    <a:pt x="3049118" y="2104453"/>
                  </a:lnTo>
                  <a:lnTo>
                    <a:pt x="0" y="21044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08900" y="3235000"/>
            <a:ext cx="121908" cy="121908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055579" y="7995212"/>
            <a:ext cx="121908" cy="121908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089520" y="1546632"/>
            <a:ext cx="13801218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defRPr/>
            </a:pPr>
            <a:r>
              <a:rPr lang="ko-KR" altLang="en-US" sz="4800" b="1" dirty="0">
                <a:solidFill>
                  <a:srgbClr val="000000"/>
                </a:solidFill>
                <a:latin typeface="Arita Dotum Medium"/>
                <a:ea typeface="Arita Dotum Medium"/>
              </a:rPr>
              <a:t>프로젝트 결과물의 </a:t>
            </a:r>
            <a:r>
              <a:rPr lang="ko-KR" altLang="en-US" sz="4800" b="1" dirty="0">
                <a:solidFill>
                  <a:schemeClr val="tx2"/>
                </a:solidFill>
                <a:latin typeface="Arita Dotum Medium"/>
                <a:ea typeface="Arita Dotum Medium"/>
              </a:rPr>
              <a:t>최종 사용자 관점</a:t>
            </a:r>
            <a:r>
              <a:rPr lang="ko-KR" altLang="en-US" sz="4800" b="1" dirty="0">
                <a:solidFill>
                  <a:srgbClr val="000000"/>
                </a:solidFill>
                <a:latin typeface="Arita Dotum Medium"/>
                <a:ea typeface="Arita Dotum Medium"/>
              </a:rPr>
              <a:t>의 목적 또는 의의</a:t>
            </a:r>
            <a:endParaRPr lang="en-US" altLang="ko-KR" sz="2800" b="1" dirty="0"/>
          </a:p>
        </p:txBody>
      </p:sp>
      <p:sp>
        <p:nvSpPr>
          <p:cNvPr id="16" name="Freeform 16"/>
          <p:cNvSpPr/>
          <p:nvPr/>
        </p:nvSpPr>
        <p:spPr>
          <a:xfrm>
            <a:off x="-1276562" y="-156776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673642" y="3231926"/>
            <a:ext cx="7177674" cy="5259046"/>
            <a:chOff x="-1" y="108280"/>
            <a:chExt cx="8993054" cy="3299831"/>
          </a:xfrm>
        </p:grpSpPr>
        <p:sp>
          <p:nvSpPr>
            <p:cNvPr id="20" name="TextBox 20"/>
            <p:cNvSpPr txBox="1"/>
            <p:nvPr/>
          </p:nvSpPr>
          <p:spPr>
            <a:xfrm>
              <a:off x="28206" y="2022095"/>
              <a:ext cx="8964847" cy="13860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>
                <a:lnSpc>
                  <a:spcPts val="2859"/>
                </a:lnSpc>
                <a:buFont typeface="Arial"/>
                <a:buChar char="•"/>
              </a:pPr>
              <a:r>
                <a:rPr lang="ko-KR" altLang="en-US" sz="2400" dirty="0">
                  <a:solidFill>
                    <a:srgbClr val="000000"/>
                  </a:solidFill>
                  <a:highlight>
                    <a:srgbClr val="FFFF00"/>
                  </a:highlight>
                  <a:latin typeface="Arita Dotum Medium"/>
                  <a:ea typeface="Arita Dotum Medium"/>
                </a:rPr>
                <a:t>데이터의 송수신</a:t>
              </a:r>
              <a:r>
                <a:rPr lang="ko-KR" altLang="en-US" sz="2400" dirty="0">
                  <a:solidFill>
                    <a:srgbClr val="000000"/>
                  </a:solidFill>
                  <a:latin typeface="Arita Dotum Medium"/>
                  <a:ea typeface="Arita Dotum Medium"/>
                </a:rPr>
                <a:t>을 통해 </a:t>
              </a:r>
              <a:r>
                <a:rPr lang="ko-KR" altLang="en-US" sz="2400" dirty="0">
                  <a:solidFill>
                    <a:srgbClr val="000000"/>
                  </a:solidFill>
                  <a:highlight>
                    <a:srgbClr val="FFFF00"/>
                  </a:highlight>
                  <a:latin typeface="Arita Dotum Medium"/>
                  <a:ea typeface="Arita Dotum Medium"/>
                </a:rPr>
                <a:t>발전량 및 효율에 대한 모니터링</a:t>
              </a:r>
              <a:r>
                <a:rPr lang="en-US" altLang="ko-KR" sz="2400" dirty="0">
                  <a:solidFill>
                    <a:srgbClr val="000000"/>
                  </a:solidFill>
                  <a:highlight>
                    <a:srgbClr val="FFFF00"/>
                  </a:highlight>
                  <a:latin typeface="Arita Dotum Medium"/>
                  <a:ea typeface="Arita Dotum Medium"/>
                </a:rPr>
                <a:t>/ </a:t>
              </a:r>
              <a:r>
                <a:rPr lang="ko-KR" altLang="en-US" sz="2400" dirty="0">
                  <a:solidFill>
                    <a:srgbClr val="000000"/>
                  </a:solidFill>
                  <a:highlight>
                    <a:srgbClr val="FFFF00"/>
                  </a:highlight>
                  <a:latin typeface="Arita Dotum Medium"/>
                  <a:ea typeface="Arita Dotum Medium"/>
                </a:rPr>
                <a:t>통계적 분석</a:t>
              </a:r>
              <a:r>
                <a:rPr lang="ko-KR" altLang="en-US" sz="2400" dirty="0">
                  <a:solidFill>
                    <a:srgbClr val="000000"/>
                  </a:solidFill>
                  <a:latin typeface="Arita Dotum Medium"/>
                  <a:ea typeface="Arita Dotum Medium"/>
                </a:rPr>
                <a:t> 가능</a:t>
              </a:r>
              <a:endParaRPr lang="en-US" altLang="ko-KR" sz="2400" dirty="0">
                <a:solidFill>
                  <a:srgbClr val="000000"/>
                </a:solidFill>
                <a:latin typeface="Arita Dotum Medium"/>
                <a:ea typeface="Arita Dotum Medium"/>
              </a:endParaRPr>
            </a:p>
            <a:p>
              <a:pPr marL="474979" lvl="1" indent="-237490">
                <a:lnSpc>
                  <a:spcPts val="2859"/>
                </a:lnSpc>
                <a:buFont typeface="Arial"/>
                <a:buChar char="•"/>
              </a:pPr>
              <a:endParaRPr lang="en-US" altLang="ko-KR" sz="2400" dirty="0">
                <a:solidFill>
                  <a:srgbClr val="000000"/>
                </a:solidFill>
                <a:latin typeface="Arita Dotum Medium"/>
                <a:ea typeface="Arita Dotum Medium"/>
              </a:endParaRPr>
            </a:p>
            <a:p>
              <a:pPr marL="474979" lvl="1" indent="-237490">
                <a:lnSpc>
                  <a:spcPts val="2859"/>
                </a:lnSpc>
                <a:buFont typeface="Arial"/>
                <a:buChar char="•"/>
              </a:pPr>
              <a:r>
                <a:rPr lang="ko-KR" altLang="en-US" sz="2400" dirty="0">
                  <a:solidFill>
                    <a:srgbClr val="000000"/>
                  </a:solidFill>
                  <a:latin typeface="Arita Dotum Medium"/>
                  <a:ea typeface="Arita Dotum Medium"/>
                </a:rPr>
                <a:t> 유의미한 통계적 자료를 통해 </a:t>
              </a:r>
              <a:r>
                <a:rPr lang="ko-KR" altLang="en-US" sz="2400" dirty="0">
                  <a:solidFill>
                    <a:srgbClr val="000000"/>
                  </a:solidFill>
                  <a:highlight>
                    <a:srgbClr val="FFFF00"/>
                  </a:highlight>
                  <a:latin typeface="Arita Dotum Medium"/>
                  <a:ea typeface="Arita Dotum Medium"/>
                </a:rPr>
                <a:t>지속적인 개발계획 수립</a:t>
              </a:r>
              <a:endParaRPr lang="en-US" altLang="ko-KR" sz="2400" dirty="0">
                <a:solidFill>
                  <a:srgbClr val="000000"/>
                </a:solidFill>
                <a:highlight>
                  <a:srgbClr val="FFFF00"/>
                </a:highlight>
                <a:latin typeface="Arita Dotum Medium"/>
                <a:ea typeface="Arita Dotum Medium"/>
              </a:endParaRPr>
            </a:p>
            <a:p>
              <a:pPr marL="474979" lvl="1" indent="-237490">
                <a:lnSpc>
                  <a:spcPts val="2859"/>
                </a:lnSpc>
                <a:buFont typeface="Arial"/>
                <a:buChar char="•"/>
              </a:pPr>
              <a:endParaRPr lang="en-US" altLang="ko-KR" sz="2400" dirty="0">
                <a:solidFill>
                  <a:srgbClr val="000000"/>
                </a:solidFill>
                <a:latin typeface="Arita Dotum Medium"/>
                <a:ea typeface="Arita Dotum Medium"/>
              </a:endParaRPr>
            </a:p>
            <a:p>
              <a:pPr marL="474979" lvl="1" indent="-237490">
                <a:lnSpc>
                  <a:spcPts val="2859"/>
                </a:lnSpc>
                <a:buFont typeface="Arial"/>
                <a:buChar char="•"/>
              </a:pPr>
              <a:r>
                <a:rPr lang="ko-KR" altLang="en-US" sz="2400" dirty="0">
                  <a:solidFill>
                    <a:srgbClr val="000000"/>
                  </a:solidFill>
                  <a:latin typeface="Arita Dotum Medium"/>
                  <a:ea typeface="Arita Dotum Medium"/>
                </a:rPr>
                <a:t>제품 이용자에게 </a:t>
              </a:r>
              <a:r>
                <a:rPr lang="ko-KR" altLang="en-US" sz="2400" dirty="0">
                  <a:solidFill>
                    <a:srgbClr val="000000"/>
                  </a:solidFill>
                  <a:highlight>
                    <a:srgbClr val="FFFF00"/>
                  </a:highlight>
                  <a:latin typeface="Arita Dotum Medium"/>
                  <a:ea typeface="Arita Dotum Medium"/>
                </a:rPr>
                <a:t>신뢰할만한 자료 제공</a:t>
              </a:r>
              <a:endParaRPr lang="en-US" sz="2400" dirty="0">
                <a:solidFill>
                  <a:srgbClr val="000000"/>
                </a:solidFill>
                <a:highlight>
                  <a:srgbClr val="FFFF00"/>
                </a:highlight>
                <a:latin typeface="Arita Dotum Medium"/>
                <a:ea typeface="Arita Dotum Medium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-1" y="1632529"/>
              <a:ext cx="8964847" cy="3421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600" dirty="0">
                  <a:solidFill>
                    <a:srgbClr val="003EA8"/>
                  </a:solidFill>
                  <a:latin typeface="Arita Dotum Bold"/>
                  <a:ea typeface="Arita Dotum Bold"/>
                </a:rPr>
                <a:t>[</a:t>
              </a:r>
              <a:r>
                <a:rPr lang="ko-KR" altLang="en-US" sz="3600" dirty="0">
                  <a:solidFill>
                    <a:srgbClr val="003EA8"/>
                  </a:solidFill>
                  <a:latin typeface="Arita Dotum Bold"/>
                  <a:ea typeface="Arita Dotum Bold"/>
                </a:rPr>
                <a:t>통계적 측면</a:t>
              </a:r>
              <a:r>
                <a:rPr lang="en-US" sz="3600" dirty="0">
                  <a:solidFill>
                    <a:srgbClr val="003EA8"/>
                  </a:solidFill>
                  <a:latin typeface="Arita Dotum Bold"/>
                  <a:ea typeface="Arita Dotum Bold"/>
                </a:rPr>
                <a:t>]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511528"/>
              <a:ext cx="8964847" cy="933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>
                <a:lnSpc>
                  <a:spcPts val="2859"/>
                </a:lnSpc>
                <a:buFont typeface="Arial"/>
                <a:buChar char="•"/>
              </a:pPr>
              <a:r>
                <a:rPr lang="ko-KR" altLang="en-US" sz="2500" dirty="0">
                  <a:solidFill>
                    <a:srgbClr val="000000"/>
                  </a:solidFill>
                  <a:highlight>
                    <a:srgbClr val="FFFF00"/>
                  </a:highlight>
                  <a:latin typeface="Arita Dotum Medium"/>
                  <a:ea typeface="Arita Dotum Medium"/>
                </a:rPr>
                <a:t>한정된 시간과 공간 내</a:t>
              </a:r>
              <a:r>
                <a:rPr lang="ko-KR" altLang="en-US" sz="2500" dirty="0">
                  <a:solidFill>
                    <a:srgbClr val="000000"/>
                  </a:solidFill>
                  <a:latin typeface="Arita Dotum Medium"/>
                  <a:ea typeface="Arita Dotum Medium"/>
                </a:rPr>
                <a:t>에서 가장 </a:t>
              </a:r>
              <a:r>
                <a:rPr lang="ko-KR" altLang="en-US" sz="2500" dirty="0">
                  <a:solidFill>
                    <a:srgbClr val="000000"/>
                  </a:solidFill>
                  <a:highlight>
                    <a:srgbClr val="FFFF00"/>
                  </a:highlight>
                  <a:latin typeface="Arita Dotum Medium"/>
                  <a:ea typeface="Arita Dotum Medium"/>
                </a:rPr>
                <a:t>효율적으로 태양광 발전</a:t>
              </a:r>
              <a:r>
                <a:rPr lang="ko-KR" altLang="en-US" sz="2500" dirty="0">
                  <a:solidFill>
                    <a:srgbClr val="000000"/>
                  </a:solidFill>
                  <a:latin typeface="Arita Dotum Medium"/>
                  <a:ea typeface="Arita Dotum Medium"/>
                </a:rPr>
                <a:t>을 할 수 있도록 함</a:t>
              </a:r>
              <a:endParaRPr lang="en-US" altLang="ko-KR" sz="2500" dirty="0">
                <a:solidFill>
                  <a:srgbClr val="000000"/>
                </a:solidFill>
                <a:latin typeface="Arita Dotum Medium"/>
                <a:ea typeface="Arita Dotum Medium"/>
              </a:endParaRPr>
            </a:p>
            <a:p>
              <a:pPr marL="237489" lvl="1">
                <a:lnSpc>
                  <a:spcPts val="2859"/>
                </a:lnSpc>
              </a:pPr>
              <a:endParaRPr lang="en-US" altLang="ko-KR" sz="2500" dirty="0">
                <a:solidFill>
                  <a:srgbClr val="000000"/>
                </a:solidFill>
                <a:latin typeface="Arita Dotum Medium"/>
                <a:ea typeface="Arita Dotum Medium"/>
              </a:endParaRPr>
            </a:p>
            <a:p>
              <a:pPr marL="474979" lvl="1" indent="-237490">
                <a:lnSpc>
                  <a:spcPts val="2859"/>
                </a:lnSpc>
                <a:buFont typeface="Arial"/>
                <a:buChar char="•"/>
              </a:pPr>
              <a:r>
                <a:rPr lang="ko-KR" altLang="en-US" sz="2500" dirty="0">
                  <a:solidFill>
                    <a:srgbClr val="000000"/>
                  </a:solidFill>
                  <a:latin typeface="Arita Dotum Medium"/>
                  <a:ea typeface="Arita Dotum Medium"/>
                </a:rPr>
                <a:t>동일한 시공간 대비 에너지 발전 효율 상승</a:t>
              </a:r>
              <a:endParaRPr lang="en-US" altLang="ko-KR" sz="2500" dirty="0">
                <a:solidFill>
                  <a:srgbClr val="000000"/>
                </a:solidFill>
                <a:latin typeface="Arita Dotum Medium"/>
                <a:ea typeface="Arita Dotum Medium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08280"/>
              <a:ext cx="8964847" cy="750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 dirty="0">
                  <a:solidFill>
                    <a:srgbClr val="003EA8"/>
                  </a:solidFill>
                  <a:latin typeface="Arita Dotum Bold"/>
                  <a:ea typeface="Arita Dotum Bold"/>
                </a:rPr>
                <a:t>[</a:t>
              </a:r>
              <a:r>
                <a:rPr lang="ko-KR" altLang="en-US" sz="3500" dirty="0">
                  <a:solidFill>
                    <a:srgbClr val="003EA8"/>
                  </a:solidFill>
                  <a:latin typeface="Arita Dotum Bold"/>
                  <a:ea typeface="Arita Dotum Bold"/>
                </a:rPr>
                <a:t>기술적 측면</a:t>
              </a:r>
              <a:r>
                <a:rPr lang="en-US" sz="3500" dirty="0">
                  <a:solidFill>
                    <a:srgbClr val="003EA8"/>
                  </a:solidFill>
                  <a:latin typeface="Arita Dotum Bold"/>
                  <a:ea typeface="Arita Dotum Bold"/>
                </a:rPr>
                <a:t>]</a:t>
              </a:r>
            </a:p>
          </p:txBody>
        </p:sp>
      </p:grpSp>
      <p:sp>
        <p:nvSpPr>
          <p:cNvPr id="29" name="Freeform 29"/>
          <p:cNvSpPr/>
          <p:nvPr/>
        </p:nvSpPr>
        <p:spPr>
          <a:xfrm rot="-278358">
            <a:off x="13186236" y="8430575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18">
            <a:extLst>
              <a:ext uri="{FF2B5EF4-FFF2-40B4-BE49-F238E27FC236}">
                <a16:creationId xmlns:a16="http://schemas.microsoft.com/office/drawing/2014/main" id="{9252996A-A2B2-9E7A-FA2D-E6A53777FB7A}"/>
              </a:ext>
            </a:extLst>
          </p:cNvPr>
          <p:cNvSpPr/>
          <p:nvPr/>
        </p:nvSpPr>
        <p:spPr>
          <a:xfrm>
            <a:off x="11381750" y="3268349"/>
            <a:ext cx="4618048" cy="5194124"/>
          </a:xfrm>
          <a:custGeom>
            <a:avLst/>
            <a:gdLst/>
            <a:ahLst/>
            <a:cxnLst/>
            <a:rect l="l" t="t" r="r" b="b"/>
            <a:pathLst>
              <a:path w="1840274" h="2069838">
                <a:moveTo>
                  <a:pt x="0" y="0"/>
                </a:moveTo>
                <a:lnTo>
                  <a:pt x="1840274" y="0"/>
                </a:lnTo>
                <a:lnTo>
                  <a:pt x="1840274" y="2069838"/>
                </a:lnTo>
                <a:lnTo>
                  <a:pt x="0" y="20698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37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57204"/>
            <a:ext cx="16445245" cy="1906519"/>
            <a:chOff x="0" y="0"/>
            <a:chExt cx="5999270" cy="6955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9270" cy="695503"/>
            </a:xfrm>
            <a:custGeom>
              <a:avLst/>
              <a:gdLst/>
              <a:ahLst/>
              <a:cxnLst/>
              <a:rect l="l" t="t" r="r" b="b"/>
              <a:pathLst>
                <a:path w="5999270" h="695503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625957" y="3078017"/>
            <a:ext cx="7724783" cy="5768744"/>
            <a:chOff x="0" y="0"/>
            <a:chExt cx="2818022" cy="21044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18022" cy="2104453"/>
            </a:xfrm>
            <a:custGeom>
              <a:avLst/>
              <a:gdLst/>
              <a:ahLst/>
              <a:cxnLst/>
              <a:rect l="l" t="t" r="r" b="b"/>
              <a:pathLst>
                <a:path w="2818022" h="2104453">
                  <a:moveTo>
                    <a:pt x="0" y="0"/>
                  </a:moveTo>
                  <a:lnTo>
                    <a:pt x="2818022" y="0"/>
                  </a:lnTo>
                  <a:lnTo>
                    <a:pt x="2818022" y="2104453"/>
                  </a:lnTo>
                  <a:lnTo>
                    <a:pt x="0" y="21044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05495" y="3059731"/>
            <a:ext cx="8358265" cy="5768744"/>
            <a:chOff x="0" y="0"/>
            <a:chExt cx="3049118" cy="210445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49118" cy="2104453"/>
            </a:xfrm>
            <a:custGeom>
              <a:avLst/>
              <a:gdLst/>
              <a:ahLst/>
              <a:cxnLst/>
              <a:rect l="l" t="t" r="r" b="b"/>
              <a:pathLst>
                <a:path w="3049118" h="2104453">
                  <a:moveTo>
                    <a:pt x="0" y="0"/>
                  </a:moveTo>
                  <a:lnTo>
                    <a:pt x="3049118" y="0"/>
                  </a:lnTo>
                  <a:lnTo>
                    <a:pt x="3049118" y="2104453"/>
                  </a:lnTo>
                  <a:lnTo>
                    <a:pt x="0" y="21044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08900" y="3235000"/>
            <a:ext cx="121908" cy="121908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055579" y="7995212"/>
            <a:ext cx="121908" cy="121908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089520" y="1546632"/>
            <a:ext cx="13801218" cy="427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defRPr/>
            </a:pPr>
            <a:r>
              <a:rPr lang="ko-KR" altLang="en-US" sz="4800" b="1" dirty="0">
                <a:solidFill>
                  <a:srgbClr val="000000"/>
                </a:solidFill>
                <a:latin typeface="Arita Dotum Medium"/>
                <a:ea typeface="Arita Dotum Medium"/>
              </a:rPr>
              <a:t>프로젝트 수행에 </a:t>
            </a:r>
            <a:r>
              <a:rPr lang="ko-KR" altLang="en-US" sz="4800" b="1" dirty="0">
                <a:solidFill>
                  <a:schemeClr val="tx2"/>
                </a:solidFill>
                <a:latin typeface="Arita Dotum Medium"/>
                <a:ea typeface="Arita Dotum Medium"/>
              </a:rPr>
              <a:t>참여하는 팀원 관점</a:t>
            </a:r>
            <a:r>
              <a:rPr lang="ko-KR" altLang="en-US" sz="4800" b="1" dirty="0">
                <a:solidFill>
                  <a:srgbClr val="000000"/>
                </a:solidFill>
                <a:latin typeface="Arita Dotum Medium"/>
                <a:ea typeface="Arita Dotum Medium"/>
              </a:rPr>
              <a:t>의 목적 또는 의의</a:t>
            </a:r>
            <a:endParaRPr lang="en-US" altLang="ko-KR" sz="2800" b="1" dirty="0"/>
          </a:p>
        </p:txBody>
      </p:sp>
      <p:sp>
        <p:nvSpPr>
          <p:cNvPr id="16" name="Freeform 16"/>
          <p:cNvSpPr/>
          <p:nvPr/>
        </p:nvSpPr>
        <p:spPr>
          <a:xfrm>
            <a:off x="-1276562" y="-156776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645022" y="3078017"/>
            <a:ext cx="6790808" cy="5737126"/>
            <a:chOff x="50800" y="-129276"/>
            <a:chExt cx="9054411" cy="3164641"/>
          </a:xfrm>
        </p:grpSpPr>
        <p:sp>
          <p:nvSpPr>
            <p:cNvPr id="20" name="TextBox 20"/>
            <p:cNvSpPr txBox="1"/>
            <p:nvPr/>
          </p:nvSpPr>
          <p:spPr>
            <a:xfrm>
              <a:off x="67733" y="2227180"/>
              <a:ext cx="8964847" cy="808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>
                <a:lnSpc>
                  <a:spcPts val="2859"/>
                </a:lnSpc>
                <a:buFont typeface="Arial"/>
                <a:buChar char="•"/>
              </a:pPr>
              <a:r>
                <a:rPr lang="ko-KR" altLang="en-US" sz="2400" dirty="0">
                  <a:solidFill>
                    <a:srgbClr val="000000"/>
                  </a:solidFill>
                  <a:latin typeface="Arita Dotum Medium"/>
                  <a:ea typeface="Arita Dotum Medium"/>
                </a:rPr>
                <a:t>커뮤니케이션을 통한 </a:t>
              </a:r>
              <a:r>
                <a:rPr lang="ko-KR" altLang="en-US" sz="2400" dirty="0">
                  <a:solidFill>
                    <a:srgbClr val="000000"/>
                  </a:solidFill>
                  <a:highlight>
                    <a:srgbClr val="FFFF00"/>
                  </a:highlight>
                  <a:latin typeface="Arita Dotum Medium"/>
                  <a:ea typeface="Arita Dotum Medium"/>
                </a:rPr>
                <a:t>소통 능력</a:t>
              </a:r>
              <a:r>
                <a:rPr lang="en-US" altLang="ko-KR" sz="2400" dirty="0">
                  <a:solidFill>
                    <a:srgbClr val="000000"/>
                  </a:solidFill>
                  <a:latin typeface="Arita Dotum Medium"/>
                  <a:ea typeface="Arita Dotum Medium"/>
                </a:rPr>
                <a:t>, </a:t>
              </a:r>
              <a:r>
                <a:rPr lang="ko-KR" altLang="en-US" sz="2400" dirty="0">
                  <a:solidFill>
                    <a:srgbClr val="000000"/>
                  </a:solidFill>
                  <a:highlight>
                    <a:srgbClr val="FFFF00"/>
                  </a:highlight>
                  <a:latin typeface="Arita Dotum Medium"/>
                  <a:ea typeface="Arita Dotum Medium"/>
                </a:rPr>
                <a:t>협업 능력</a:t>
              </a:r>
              <a:r>
                <a:rPr lang="en-US" altLang="ko-KR" sz="2400" dirty="0">
                  <a:solidFill>
                    <a:srgbClr val="000000"/>
                  </a:solidFill>
                  <a:latin typeface="Arita Dotum Medium"/>
                  <a:ea typeface="Arita Dotum Medium"/>
                </a:rPr>
                <a:t>, </a:t>
              </a:r>
              <a:r>
                <a:rPr lang="ko-KR" altLang="en-US" sz="2400" dirty="0">
                  <a:solidFill>
                    <a:srgbClr val="000000"/>
                  </a:solidFill>
                  <a:highlight>
                    <a:srgbClr val="FFFF00"/>
                  </a:highlight>
                  <a:latin typeface="Arita Dotum Medium"/>
                  <a:ea typeface="Arita Dotum Medium"/>
                </a:rPr>
                <a:t>비판적 사고 능력</a:t>
              </a:r>
              <a:r>
                <a:rPr lang="ko-KR" altLang="en-US" sz="2400" dirty="0">
                  <a:solidFill>
                    <a:srgbClr val="000000"/>
                  </a:solidFill>
                  <a:latin typeface="Arita Dotum Medium"/>
                  <a:ea typeface="Arita Dotum Medium"/>
                </a:rPr>
                <a:t> 배양</a:t>
              </a:r>
              <a:endParaRPr lang="en-US" altLang="ko-KR" sz="2400" dirty="0">
                <a:solidFill>
                  <a:srgbClr val="000000"/>
                </a:solidFill>
                <a:latin typeface="Arita Dotum Medium"/>
                <a:ea typeface="Arita Dotum Medium"/>
              </a:endParaRPr>
            </a:p>
            <a:p>
              <a:pPr marL="474979" lvl="1" indent="-237490">
                <a:lnSpc>
                  <a:spcPts val="2859"/>
                </a:lnSpc>
                <a:buFont typeface="Arial"/>
                <a:buChar char="•"/>
              </a:pPr>
              <a:endParaRPr lang="en-US" sz="2400" dirty="0">
                <a:solidFill>
                  <a:srgbClr val="000000"/>
                </a:solidFill>
                <a:latin typeface="Arita Dotum Medium"/>
                <a:ea typeface="Arita Dotum Medium"/>
              </a:endParaRPr>
            </a:p>
            <a:p>
              <a:pPr marL="474979" lvl="1" indent="-237490">
                <a:lnSpc>
                  <a:spcPts val="2859"/>
                </a:lnSpc>
                <a:buFont typeface="Arial"/>
                <a:buChar char="•"/>
              </a:pPr>
              <a:r>
                <a:rPr lang="ko-KR" altLang="en-US" sz="2400" dirty="0">
                  <a:solidFill>
                    <a:srgbClr val="000000"/>
                  </a:solidFill>
                  <a:latin typeface="Arita Dotum Medium"/>
                  <a:ea typeface="Arita Dotum Medium"/>
                </a:rPr>
                <a:t>창의적 사고 능력 강화</a:t>
              </a:r>
              <a:endParaRPr lang="en-US" sz="2400" dirty="0">
                <a:solidFill>
                  <a:srgbClr val="000000"/>
                </a:solidFill>
                <a:latin typeface="Arita Dotum Medium"/>
                <a:ea typeface="Arita Dotum Medium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50800" y="1850034"/>
              <a:ext cx="8964847" cy="3024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600" dirty="0">
                  <a:solidFill>
                    <a:srgbClr val="003EA8"/>
                  </a:solidFill>
                  <a:latin typeface="Arita Dotum Bold"/>
                  <a:ea typeface="Arita Dotum Bold"/>
                </a:rPr>
                <a:t>[</a:t>
              </a:r>
              <a:r>
                <a:rPr lang="ko-KR" altLang="en-US" sz="3600" dirty="0">
                  <a:solidFill>
                    <a:srgbClr val="003EA8"/>
                  </a:solidFill>
                  <a:latin typeface="Arita Dotum Bold"/>
                  <a:ea typeface="Arita Dotum Bold"/>
                </a:rPr>
                <a:t>협동적 측면</a:t>
              </a:r>
              <a:r>
                <a:rPr lang="en-US" sz="3600" dirty="0">
                  <a:solidFill>
                    <a:srgbClr val="003EA8"/>
                  </a:solidFill>
                  <a:latin typeface="Arita Dotum Bold"/>
                  <a:ea typeface="Arita Dotum Bold"/>
                </a:rPr>
                <a:t>]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40364" y="271870"/>
              <a:ext cx="8964847" cy="1641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>
                <a:lnSpc>
                  <a:spcPts val="2859"/>
                </a:lnSpc>
                <a:buFont typeface="Arial"/>
                <a:buChar char="•"/>
              </a:pPr>
              <a:r>
                <a:rPr lang="ko-KR" altLang="en-US" sz="2500" dirty="0">
                  <a:solidFill>
                    <a:srgbClr val="000000"/>
                  </a:solidFill>
                  <a:latin typeface="Arita Dotum Medium"/>
                  <a:ea typeface="Arita Dotum Medium"/>
                </a:rPr>
                <a:t>관련 지식을 습득</a:t>
              </a:r>
              <a:endParaRPr lang="en-US" altLang="ko-KR" sz="2500" dirty="0">
                <a:solidFill>
                  <a:srgbClr val="000000"/>
                </a:solidFill>
                <a:latin typeface="Arita Dotum Medium"/>
                <a:ea typeface="Arita Dotum Medium"/>
              </a:endParaRPr>
            </a:p>
            <a:p>
              <a:pPr marL="237489" lvl="1">
                <a:lnSpc>
                  <a:spcPts val="2859"/>
                </a:lnSpc>
              </a:pPr>
              <a:endParaRPr lang="en-US" altLang="ko-KR" sz="2500" dirty="0">
                <a:solidFill>
                  <a:srgbClr val="000000"/>
                </a:solidFill>
                <a:latin typeface="Arita Dotum Medium"/>
                <a:ea typeface="Arita Dotum Medium"/>
              </a:endParaRPr>
            </a:p>
            <a:p>
              <a:pPr marL="932179" lvl="2" indent="-237490">
                <a:lnSpc>
                  <a:spcPts val="2859"/>
                </a:lnSpc>
                <a:buFont typeface="Arial"/>
                <a:buChar char="•"/>
              </a:pPr>
              <a:r>
                <a:rPr lang="ko-KR" altLang="en-US" sz="2400" b="1" dirty="0">
                  <a:highlight>
                    <a:srgbClr val="FFFF00"/>
                  </a:highlight>
                  <a:latin typeface="Arita Dotum Medium" panose="020B0600000101010101" charset="-127"/>
                  <a:ea typeface="Arita Dotum Medium" panose="020B0600000101010101" charset="-127"/>
                </a:rPr>
                <a:t>광 감지 모듈</a:t>
              </a:r>
              <a:r>
                <a:rPr lang="ko-KR" altLang="en-US" sz="2400" dirty="0">
                  <a:latin typeface="Arita Dotum Medium" panose="020B0600000101010101" charset="-127"/>
                  <a:ea typeface="Arita Dotum Medium" panose="020B0600000101010101" charset="-127"/>
                </a:rPr>
                <a:t>을 사용하여 </a:t>
              </a:r>
              <a:r>
                <a:rPr lang="ko-KR" altLang="en-US" sz="2400" b="1" dirty="0">
                  <a:highlight>
                    <a:srgbClr val="FFFF00"/>
                  </a:highlight>
                  <a:latin typeface="Arita Dotum Medium" panose="020B0600000101010101" charset="-127"/>
                  <a:ea typeface="Arita Dotum Medium" panose="020B0600000101010101" charset="-127"/>
                </a:rPr>
                <a:t>빛의 위치 계산</a:t>
              </a:r>
              <a:r>
                <a:rPr lang="ko-KR" altLang="en-US" sz="2400" b="1" dirty="0">
                  <a:latin typeface="Arita Dotum Medium" panose="020B0600000101010101" charset="-127"/>
                  <a:ea typeface="Arita Dotum Medium" panose="020B0600000101010101" charset="-127"/>
                </a:rPr>
                <a:t> 기술</a:t>
              </a:r>
              <a:endParaRPr lang="en-US" altLang="ko-KR" sz="2400" b="1" dirty="0">
                <a:latin typeface="Arita Dotum Medium" panose="020B0600000101010101" charset="-127"/>
                <a:ea typeface="Arita Dotum Medium" panose="020B0600000101010101" charset="-127"/>
              </a:endParaRPr>
            </a:p>
            <a:p>
              <a:pPr marL="932179" lvl="2" indent="-237490">
                <a:lnSpc>
                  <a:spcPts val="2859"/>
                </a:lnSpc>
                <a:buFont typeface="Arial"/>
                <a:buChar char="•"/>
              </a:pPr>
              <a:endParaRPr lang="en-US" altLang="ko-KR" sz="2400" dirty="0">
                <a:latin typeface="Arita Dotum Medium" panose="020B0600000101010101" charset="-127"/>
                <a:ea typeface="Arita Dotum Medium" panose="020B0600000101010101" charset="-127"/>
              </a:endParaRPr>
            </a:p>
            <a:p>
              <a:pPr marL="932179" lvl="2" indent="-237490">
                <a:lnSpc>
                  <a:spcPts val="2859"/>
                </a:lnSpc>
                <a:buFont typeface="Arial"/>
                <a:buChar char="•"/>
              </a:pPr>
              <a:r>
                <a:rPr lang="ko-KR" altLang="en-US" sz="2400" b="1" dirty="0" err="1">
                  <a:highlight>
                    <a:srgbClr val="FFFF00"/>
                  </a:highlight>
                  <a:latin typeface="Arita Dotum Medium" panose="020B0600000101010101" charset="-127"/>
                  <a:ea typeface="Arita Dotum Medium" panose="020B0600000101010101" charset="-127"/>
                </a:rPr>
                <a:t>조향</a:t>
              </a:r>
              <a:r>
                <a:rPr lang="ko-KR" altLang="en-US" sz="2400" b="1" dirty="0">
                  <a:highlight>
                    <a:srgbClr val="FFFF00"/>
                  </a:highlight>
                  <a:latin typeface="Arita Dotum Medium" panose="020B0600000101010101" charset="-127"/>
                  <a:ea typeface="Arita Dotum Medium" panose="020B0600000101010101" charset="-127"/>
                </a:rPr>
                <a:t> 기어</a:t>
              </a:r>
              <a:r>
                <a:rPr lang="ko-KR" altLang="en-US" sz="2400" dirty="0">
                  <a:latin typeface="Arita Dotum Medium" panose="020B0600000101010101" charset="-127"/>
                  <a:ea typeface="Arita Dotum Medium" panose="020B0600000101010101" charset="-127"/>
                </a:rPr>
                <a:t>를 통한 </a:t>
              </a:r>
              <a:r>
                <a:rPr lang="ko-KR" altLang="en-US" sz="2400" b="1" dirty="0">
                  <a:highlight>
                    <a:srgbClr val="FFFF00"/>
                  </a:highlight>
                  <a:latin typeface="Arita Dotum Medium" panose="020B0600000101010101" charset="-127"/>
                  <a:ea typeface="Arita Dotum Medium" panose="020B0600000101010101" charset="-127"/>
                </a:rPr>
                <a:t>태양광 패널 조정 </a:t>
              </a:r>
              <a:r>
                <a:rPr lang="ko-KR" altLang="en-US" sz="2400" b="1" dirty="0">
                  <a:latin typeface="Arita Dotum Medium" panose="020B0600000101010101" charset="-127"/>
                  <a:ea typeface="Arita Dotum Medium" panose="020B0600000101010101" charset="-127"/>
                </a:rPr>
                <a:t>기술</a:t>
              </a:r>
              <a:endParaRPr lang="en-US" altLang="ko-KR" sz="2400" b="1" dirty="0">
                <a:latin typeface="Arita Dotum Medium" panose="020B0600000101010101" charset="-127"/>
                <a:ea typeface="Arita Dotum Medium" panose="020B0600000101010101" charset="-127"/>
              </a:endParaRPr>
            </a:p>
            <a:p>
              <a:pPr marL="932179" lvl="2" indent="-237490">
                <a:lnSpc>
                  <a:spcPts val="2859"/>
                </a:lnSpc>
                <a:buFont typeface="Arial"/>
                <a:buChar char="•"/>
              </a:pPr>
              <a:endParaRPr lang="en-US" altLang="ko-KR" sz="2400" dirty="0">
                <a:latin typeface="Arita Dotum Medium" panose="020B0600000101010101" charset="-127"/>
                <a:ea typeface="Arita Dotum Medium" panose="020B0600000101010101" charset="-127"/>
              </a:endParaRPr>
            </a:p>
            <a:p>
              <a:pPr marL="932179" lvl="2" indent="-237490">
                <a:lnSpc>
                  <a:spcPts val="2859"/>
                </a:lnSpc>
                <a:buFont typeface="Arial"/>
                <a:buChar char="•"/>
              </a:pPr>
              <a:r>
                <a:rPr lang="ko-KR" altLang="en-US" sz="2400" b="1" dirty="0">
                  <a:highlight>
                    <a:srgbClr val="FFFF00"/>
                  </a:highlight>
                  <a:latin typeface="Arita Dotum Medium" panose="020B0600000101010101" charset="-127"/>
                  <a:ea typeface="Arita Dotum Medium" panose="020B0600000101010101" charset="-127"/>
                </a:rPr>
                <a:t>웹 통신 모듈</a:t>
              </a:r>
              <a:r>
                <a:rPr lang="ko-KR" altLang="en-US" sz="2400" dirty="0">
                  <a:latin typeface="Arita Dotum Medium" panose="020B0600000101010101" charset="-127"/>
                  <a:ea typeface="Arita Dotum Medium" panose="020B0600000101010101" charset="-127"/>
                </a:rPr>
                <a:t>을 통한 </a:t>
              </a:r>
              <a:r>
                <a:rPr lang="ko-KR" altLang="en-US" sz="2400" b="1" dirty="0">
                  <a:highlight>
                    <a:srgbClr val="FFFF00"/>
                  </a:highlight>
                  <a:latin typeface="Arita Dotum Medium" panose="020B0600000101010101" charset="-127"/>
                  <a:ea typeface="Arita Dotum Medium" panose="020B0600000101010101" charset="-127"/>
                </a:rPr>
                <a:t>웹 서버 구축</a:t>
              </a:r>
              <a:r>
                <a:rPr lang="ko-KR" altLang="en-US" sz="2400" b="1" dirty="0">
                  <a:latin typeface="Arita Dotum Medium" panose="020B0600000101010101" charset="-127"/>
                  <a:ea typeface="Arita Dotum Medium" panose="020B0600000101010101" charset="-127"/>
                </a:rPr>
                <a:t> 기술</a:t>
              </a:r>
              <a:endParaRPr lang="en-US" altLang="ko-KR" sz="2400" b="1" dirty="0">
                <a:latin typeface="Arita Dotum Medium" panose="020B0600000101010101" charset="-127"/>
                <a:ea typeface="Arita Dotum Medium" panose="020B0600000101010101" charset="-127"/>
              </a:endParaRPr>
            </a:p>
            <a:p>
              <a:pPr marL="932179" lvl="2" indent="-237490">
                <a:lnSpc>
                  <a:spcPts val="2859"/>
                </a:lnSpc>
                <a:buFont typeface="Arial"/>
                <a:buChar char="•"/>
              </a:pPr>
              <a:endParaRPr lang="en-US" altLang="ko-KR" sz="2500" dirty="0">
                <a:solidFill>
                  <a:srgbClr val="000000"/>
                </a:solidFill>
                <a:latin typeface="Arita Dotum Medium"/>
                <a:ea typeface="Arita Dotum Medium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50800" y="-129276"/>
              <a:ext cx="8964847" cy="750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 dirty="0">
                  <a:solidFill>
                    <a:srgbClr val="003EA8"/>
                  </a:solidFill>
                  <a:latin typeface="Arita Dotum Bold"/>
                  <a:ea typeface="Arita Dotum Bold"/>
                </a:rPr>
                <a:t>[</a:t>
              </a:r>
              <a:r>
                <a:rPr lang="ko-KR" altLang="en-US" sz="3500" dirty="0">
                  <a:solidFill>
                    <a:srgbClr val="003EA8"/>
                  </a:solidFill>
                  <a:latin typeface="Arita Dotum Bold"/>
                  <a:ea typeface="Arita Dotum Bold"/>
                </a:rPr>
                <a:t>기술적 측면</a:t>
              </a:r>
              <a:r>
                <a:rPr lang="en-US" sz="3500" dirty="0">
                  <a:solidFill>
                    <a:srgbClr val="003EA8"/>
                  </a:solidFill>
                  <a:latin typeface="Arita Dotum Bold"/>
                  <a:ea typeface="Arita Dotum Bold"/>
                </a:rPr>
                <a:t>]</a:t>
              </a:r>
            </a:p>
          </p:txBody>
        </p:sp>
      </p:grpSp>
      <p:sp>
        <p:nvSpPr>
          <p:cNvPr id="29" name="Freeform 29"/>
          <p:cNvSpPr/>
          <p:nvPr/>
        </p:nvSpPr>
        <p:spPr>
          <a:xfrm rot="-278358">
            <a:off x="13186236" y="8430575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1">
            <a:extLst>
              <a:ext uri="{FF2B5EF4-FFF2-40B4-BE49-F238E27FC236}">
                <a16:creationId xmlns:a16="http://schemas.microsoft.com/office/drawing/2014/main" id="{71D7B1D8-F5BB-36D8-F829-2D34BC4EA2E5}"/>
              </a:ext>
            </a:extLst>
          </p:cNvPr>
          <p:cNvSpPr/>
          <p:nvPr/>
        </p:nvSpPr>
        <p:spPr>
          <a:xfrm>
            <a:off x="9825377" y="3758173"/>
            <a:ext cx="7325942" cy="4582043"/>
          </a:xfrm>
          <a:custGeom>
            <a:avLst/>
            <a:gdLst/>
            <a:ahLst/>
            <a:cxnLst/>
            <a:rect l="l" t="t" r="r" b="b"/>
            <a:pathLst>
              <a:path w="3821356" h="2390084">
                <a:moveTo>
                  <a:pt x="0" y="0"/>
                </a:moveTo>
                <a:lnTo>
                  <a:pt x="3821355" y="0"/>
                </a:lnTo>
                <a:lnTo>
                  <a:pt x="3821355" y="2390084"/>
                </a:lnTo>
                <a:lnTo>
                  <a:pt x="0" y="23900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803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19294" y="2936649"/>
            <a:ext cx="15795020" cy="6745738"/>
            <a:chOff x="0" y="0"/>
            <a:chExt cx="5762066" cy="24608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2460863"/>
            </a:xfrm>
            <a:custGeom>
              <a:avLst/>
              <a:gdLst/>
              <a:ahLst/>
              <a:cxnLst/>
              <a:rect l="l" t="t" r="r" b="b"/>
              <a:pathLst>
                <a:path w="5762066" h="2460863">
                  <a:moveTo>
                    <a:pt x="0" y="0"/>
                  </a:moveTo>
                  <a:lnTo>
                    <a:pt x="5762066" y="0"/>
                  </a:lnTo>
                  <a:lnTo>
                    <a:pt x="5762066" y="2460863"/>
                  </a:lnTo>
                  <a:lnTo>
                    <a:pt x="0" y="24608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9294" y="657204"/>
            <a:ext cx="15795020" cy="1907038"/>
            <a:chOff x="0" y="0"/>
            <a:chExt cx="5762066" cy="6956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62066" cy="695693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Freeform 7"/>
          <p:cNvSpPr/>
          <p:nvPr/>
        </p:nvSpPr>
        <p:spPr>
          <a:xfrm rot="-278358">
            <a:off x="-1432939" y="-269558"/>
            <a:ext cx="5304464" cy="1668495"/>
          </a:xfrm>
          <a:custGeom>
            <a:avLst/>
            <a:gdLst/>
            <a:ahLst/>
            <a:cxnLst/>
            <a:rect l="l" t="t" r="r" b="b"/>
            <a:pathLst>
              <a:path w="5304464" h="1668495">
                <a:moveTo>
                  <a:pt x="0" y="0"/>
                </a:moveTo>
                <a:lnTo>
                  <a:pt x="5304465" y="0"/>
                </a:lnTo>
                <a:lnTo>
                  <a:pt x="5304465" y="1668495"/>
                </a:lnTo>
                <a:lnTo>
                  <a:pt x="0" y="16684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AutoShape 8"/>
          <p:cNvSpPr/>
          <p:nvPr/>
        </p:nvSpPr>
        <p:spPr>
          <a:xfrm rot="-5400000">
            <a:off x="-541453" y="6273617"/>
            <a:ext cx="6745738" cy="0"/>
          </a:xfrm>
          <a:prstGeom prst="line">
            <a:avLst/>
          </a:prstGeom>
          <a:ln w="1905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 rot="-5400000">
            <a:off x="6878694" y="6273617"/>
            <a:ext cx="6745738" cy="0"/>
          </a:xfrm>
          <a:prstGeom prst="line">
            <a:avLst/>
          </a:prstGeom>
          <a:ln w="1905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 rot="-5400000">
            <a:off x="5264035" y="6273617"/>
            <a:ext cx="6745738" cy="0"/>
          </a:xfrm>
          <a:prstGeom prst="line">
            <a:avLst/>
          </a:prstGeom>
          <a:ln w="1905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3821430" y="6055702"/>
            <a:ext cx="4791997" cy="4775719"/>
            <a:chOff x="0" y="0"/>
            <a:chExt cx="6389330" cy="6367625"/>
          </a:xfrm>
        </p:grpSpPr>
        <p:sp>
          <p:nvSpPr>
            <p:cNvPr id="12" name="Freeform 12"/>
            <p:cNvSpPr/>
            <p:nvPr/>
          </p:nvSpPr>
          <p:spPr>
            <a:xfrm>
              <a:off x="0" y="338421"/>
              <a:ext cx="6389330" cy="6029204"/>
            </a:xfrm>
            <a:custGeom>
              <a:avLst/>
              <a:gdLst/>
              <a:ahLst/>
              <a:cxnLst/>
              <a:rect l="l" t="t" r="r" b="b"/>
              <a:pathLst>
                <a:path w="6389330" h="6029204">
                  <a:moveTo>
                    <a:pt x="0" y="0"/>
                  </a:moveTo>
                  <a:lnTo>
                    <a:pt x="6389330" y="0"/>
                  </a:lnTo>
                  <a:lnTo>
                    <a:pt x="6389330" y="6029204"/>
                  </a:lnTo>
                  <a:lnTo>
                    <a:pt x="0" y="6029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3"/>
            <p:cNvSpPr/>
            <p:nvPr/>
          </p:nvSpPr>
          <p:spPr>
            <a:xfrm rot="-203414">
              <a:off x="1228888" y="24588"/>
              <a:ext cx="868401" cy="1245020"/>
            </a:xfrm>
            <a:custGeom>
              <a:avLst/>
              <a:gdLst/>
              <a:ahLst/>
              <a:cxnLst/>
              <a:rect l="l" t="t" r="r" b="b"/>
              <a:pathLst>
                <a:path w="868401" h="1245020">
                  <a:moveTo>
                    <a:pt x="0" y="0"/>
                  </a:moveTo>
                  <a:lnTo>
                    <a:pt x="868401" y="0"/>
                  </a:lnTo>
                  <a:lnTo>
                    <a:pt x="868401" y="1245019"/>
                  </a:lnTo>
                  <a:lnTo>
                    <a:pt x="0" y="1245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994513" y="3391881"/>
            <a:ext cx="5769487" cy="37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2199" dirty="0">
                <a:solidFill>
                  <a:srgbClr val="000000"/>
                </a:solidFill>
                <a:ea typeface="Arita Dotum Medium"/>
              </a:rPr>
              <a:t>프로젝트 추진 일정</a:t>
            </a:r>
            <a:endParaRPr lang="en-US" sz="2199" dirty="0">
              <a:solidFill>
                <a:srgbClr val="000000"/>
              </a:solidFill>
              <a:ea typeface="Arita Dotum Mediu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683996" y="915391"/>
            <a:ext cx="10839717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ea typeface="Arita Dotum Bold"/>
              </a:rPr>
              <a:t>목차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3433301" y="3415694"/>
            <a:ext cx="5124699" cy="4576065"/>
            <a:chOff x="-18549" y="-15875"/>
            <a:chExt cx="5459604" cy="6101420"/>
          </a:xfrm>
        </p:grpSpPr>
        <p:sp>
          <p:nvSpPr>
            <p:cNvPr id="22" name="TextBox 22"/>
            <p:cNvSpPr txBox="1"/>
            <p:nvPr/>
          </p:nvSpPr>
          <p:spPr>
            <a:xfrm>
              <a:off x="-1" y="1326176"/>
              <a:ext cx="5441055" cy="4938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ko-KR" altLang="en-US" sz="2199" dirty="0">
                  <a:solidFill>
                    <a:srgbClr val="000000"/>
                  </a:solidFill>
                  <a:ea typeface="Arita Dotum Medium"/>
                </a:rPr>
                <a:t>문제 상황</a:t>
              </a:r>
              <a:endParaRPr lang="en-US" sz="2199" dirty="0">
                <a:solidFill>
                  <a:srgbClr val="000000"/>
                </a:solidFill>
                <a:ea typeface="Arita Dotum Medium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-1" y="2791381"/>
              <a:ext cx="5441055" cy="4938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ko-KR" altLang="en-US" sz="2199" dirty="0">
                  <a:solidFill>
                    <a:srgbClr val="000000"/>
                  </a:solidFill>
                  <a:ea typeface="Arita Dotum Medium"/>
                </a:rPr>
                <a:t>해결 방안</a:t>
              </a:r>
              <a:endParaRPr lang="en-US" sz="2199" dirty="0">
                <a:solidFill>
                  <a:srgbClr val="000000"/>
                </a:solidFill>
                <a:ea typeface="Arita Dotum Medium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-18549" y="4126522"/>
              <a:ext cx="5441055" cy="4938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ko-KR" altLang="en-US" sz="2199" dirty="0">
                  <a:solidFill>
                    <a:srgbClr val="000000"/>
                  </a:solidFill>
                  <a:ea typeface="Arita Dotum Medium"/>
                </a:rPr>
                <a:t>프로젝트 추진 방법 및 전략 </a:t>
              </a:r>
              <a:endParaRPr lang="en-US" sz="2199" dirty="0">
                <a:solidFill>
                  <a:srgbClr val="000000"/>
                </a:solidFill>
                <a:ea typeface="Arita Dotum Medium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5591727"/>
              <a:ext cx="5441055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endParaRPr lang="en-US" sz="2199" dirty="0">
                <a:solidFill>
                  <a:srgbClr val="000000"/>
                </a:solidFill>
                <a:latin typeface="Arita Dotum Medium"/>
                <a:ea typeface="Arita Dotum Medium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15875"/>
              <a:ext cx="5441055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ko-KR" altLang="en-US" sz="2199" dirty="0">
                  <a:solidFill>
                    <a:srgbClr val="000000"/>
                  </a:solidFill>
                  <a:ea typeface="Arita Dotum Medium"/>
                </a:rPr>
                <a:t>팀 소개</a:t>
              </a:r>
              <a:endParaRPr lang="en-US" sz="2199" dirty="0">
                <a:solidFill>
                  <a:srgbClr val="000000"/>
                </a:solidFill>
                <a:ea typeface="Arita Dotum Medium"/>
              </a:endParaRP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650988" y="3219266"/>
            <a:ext cx="76609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dirty="0">
                <a:solidFill>
                  <a:srgbClr val="003EA8"/>
                </a:solidFill>
                <a:latin typeface="Arita Dotum Bold"/>
              </a:rPr>
              <a:t>1.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103855" y="3219266"/>
            <a:ext cx="76609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Arita Dotum Bold"/>
              </a:rPr>
              <a:t>7.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650988" y="4264125"/>
            <a:ext cx="76609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dirty="0">
                <a:solidFill>
                  <a:srgbClr val="003EA8"/>
                </a:solidFill>
                <a:latin typeface="Arita Dotum Bold"/>
              </a:rPr>
              <a:t>2.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103855" y="4264125"/>
            <a:ext cx="76609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Arita Dotum Bold"/>
              </a:rPr>
              <a:t>8.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650988" y="5308984"/>
            <a:ext cx="76609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Arita Dotum Bold"/>
              </a:rPr>
              <a:t>3.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103855" y="5308984"/>
            <a:ext cx="76609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Arita Dotum Bold"/>
              </a:rPr>
              <a:t>9.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650988" y="6353843"/>
            <a:ext cx="76609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Arita Dotum Bold"/>
              </a:rPr>
              <a:t>4.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980030" y="6353843"/>
            <a:ext cx="101374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Arita Dotum Bold"/>
              </a:rPr>
              <a:t>10.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650988" y="7398702"/>
            <a:ext cx="76609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Arita Dotum Bold"/>
              </a:rPr>
              <a:t>5.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650988" y="8443561"/>
            <a:ext cx="76609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Arita Dotum Bold"/>
              </a:rPr>
              <a:t>6.</a:t>
            </a:r>
          </a:p>
        </p:txBody>
      </p:sp>
      <p:sp>
        <p:nvSpPr>
          <p:cNvPr id="39" name="TextBox 24">
            <a:extLst>
              <a:ext uri="{FF2B5EF4-FFF2-40B4-BE49-F238E27FC236}">
                <a16:creationId xmlns:a16="http://schemas.microsoft.com/office/drawing/2014/main" id="{2C57F970-D805-36B6-A16B-B813CDB29FBA}"/>
              </a:ext>
            </a:extLst>
          </p:cNvPr>
          <p:cNvSpPr txBox="1"/>
          <p:nvPr/>
        </p:nvSpPr>
        <p:spPr>
          <a:xfrm>
            <a:off x="3433301" y="7633196"/>
            <a:ext cx="5107288" cy="370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2199" dirty="0">
                <a:solidFill>
                  <a:srgbClr val="000000"/>
                </a:solidFill>
                <a:ea typeface="Arita Dotum Medium"/>
              </a:rPr>
              <a:t>프로젝트 평가 방법</a:t>
            </a:r>
            <a:endParaRPr lang="en-US" sz="2199" dirty="0">
              <a:solidFill>
                <a:srgbClr val="000000"/>
              </a:solidFill>
              <a:ea typeface="Arita Dotum Medium"/>
            </a:endParaRPr>
          </a:p>
        </p:txBody>
      </p:sp>
      <p:sp>
        <p:nvSpPr>
          <p:cNvPr id="40" name="TextBox 24">
            <a:extLst>
              <a:ext uri="{FF2B5EF4-FFF2-40B4-BE49-F238E27FC236}">
                <a16:creationId xmlns:a16="http://schemas.microsoft.com/office/drawing/2014/main" id="{F1B9225C-0CBE-C3F8-F3F7-122FF696DC25}"/>
              </a:ext>
            </a:extLst>
          </p:cNvPr>
          <p:cNvSpPr txBox="1"/>
          <p:nvPr/>
        </p:nvSpPr>
        <p:spPr>
          <a:xfrm>
            <a:off x="3433301" y="8626382"/>
            <a:ext cx="5107288" cy="370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2199" dirty="0">
                <a:solidFill>
                  <a:srgbClr val="000000"/>
                </a:solidFill>
                <a:ea typeface="Arita Dotum Medium"/>
              </a:rPr>
              <a:t>프로젝트 평가 환경</a:t>
            </a:r>
            <a:endParaRPr lang="en-US" sz="2199" dirty="0">
              <a:solidFill>
                <a:srgbClr val="000000"/>
              </a:solidFill>
              <a:ea typeface="Arita Dotum Medium"/>
            </a:endParaRPr>
          </a:p>
        </p:txBody>
      </p:sp>
      <p:sp>
        <p:nvSpPr>
          <p:cNvPr id="41" name="TextBox 16">
            <a:extLst>
              <a:ext uri="{FF2B5EF4-FFF2-40B4-BE49-F238E27FC236}">
                <a16:creationId xmlns:a16="http://schemas.microsoft.com/office/drawing/2014/main" id="{0F664BBC-E150-3355-EA60-385695AEA1A7}"/>
              </a:ext>
            </a:extLst>
          </p:cNvPr>
          <p:cNvSpPr txBox="1"/>
          <p:nvPr/>
        </p:nvSpPr>
        <p:spPr>
          <a:xfrm>
            <a:off x="10994512" y="4422232"/>
            <a:ext cx="5769487" cy="37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2199" dirty="0">
                <a:solidFill>
                  <a:srgbClr val="000000"/>
                </a:solidFill>
                <a:ea typeface="Arita Dotum Medium"/>
              </a:rPr>
              <a:t>프로젝트 결과물의 목적 또는 의의</a:t>
            </a:r>
            <a:endParaRPr lang="en-US" sz="2199" dirty="0">
              <a:solidFill>
                <a:srgbClr val="000000"/>
              </a:solidFill>
              <a:ea typeface="Arita Dotum Medium"/>
            </a:endParaRPr>
          </a:p>
        </p:txBody>
      </p:sp>
      <p:sp>
        <p:nvSpPr>
          <p:cNvPr id="42" name="TextBox 16">
            <a:extLst>
              <a:ext uri="{FF2B5EF4-FFF2-40B4-BE49-F238E27FC236}">
                <a16:creationId xmlns:a16="http://schemas.microsoft.com/office/drawing/2014/main" id="{00BD3A07-8C6B-D700-0914-F0F7F5D78AA2}"/>
              </a:ext>
            </a:extLst>
          </p:cNvPr>
          <p:cNvSpPr txBox="1"/>
          <p:nvPr/>
        </p:nvSpPr>
        <p:spPr>
          <a:xfrm>
            <a:off x="10994512" y="5499135"/>
            <a:ext cx="5769487" cy="37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2199">
                <a:solidFill>
                  <a:srgbClr val="000000"/>
                </a:solidFill>
                <a:ea typeface="Arita Dotum Medium"/>
              </a:rPr>
              <a:t>프로젝트 </a:t>
            </a:r>
            <a:r>
              <a:rPr lang="ko-KR" altLang="en-US" sz="2199" dirty="0">
                <a:solidFill>
                  <a:srgbClr val="000000"/>
                </a:solidFill>
                <a:ea typeface="Arita Dotum Medium"/>
              </a:rPr>
              <a:t>결</a:t>
            </a:r>
            <a:r>
              <a:rPr lang="ko-KR" altLang="en-US" sz="2199">
                <a:solidFill>
                  <a:srgbClr val="000000"/>
                </a:solidFill>
                <a:ea typeface="Arita Dotum Medium"/>
              </a:rPr>
              <a:t>과물 </a:t>
            </a:r>
            <a:r>
              <a:rPr lang="ko-KR" altLang="en-US" sz="2199" dirty="0">
                <a:solidFill>
                  <a:srgbClr val="000000"/>
                </a:solidFill>
                <a:ea typeface="Arita Dotum Medium"/>
              </a:rPr>
              <a:t>활용 계획 </a:t>
            </a:r>
            <a:endParaRPr lang="en-US" sz="2199" dirty="0">
              <a:solidFill>
                <a:srgbClr val="000000"/>
              </a:solidFill>
              <a:ea typeface="Arita Dotum Medium"/>
            </a:endParaRPr>
          </a:p>
        </p:txBody>
      </p:sp>
      <p:sp>
        <p:nvSpPr>
          <p:cNvPr id="44" name="TextBox 16">
            <a:extLst>
              <a:ext uri="{FF2B5EF4-FFF2-40B4-BE49-F238E27FC236}">
                <a16:creationId xmlns:a16="http://schemas.microsoft.com/office/drawing/2014/main" id="{563BE825-0522-4F6A-6AB1-8B6901CB13F7}"/>
              </a:ext>
            </a:extLst>
          </p:cNvPr>
          <p:cNvSpPr txBox="1"/>
          <p:nvPr/>
        </p:nvSpPr>
        <p:spPr>
          <a:xfrm>
            <a:off x="10997825" y="6562590"/>
            <a:ext cx="5769487" cy="37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2199">
                <a:solidFill>
                  <a:srgbClr val="000000"/>
                </a:solidFill>
                <a:ea typeface="Arita Dotum Medium"/>
              </a:rPr>
              <a:t>프로젝트 결과물 의의 </a:t>
            </a:r>
            <a:endParaRPr lang="en-US" sz="2199" dirty="0">
              <a:solidFill>
                <a:srgbClr val="000000"/>
              </a:solidFill>
              <a:ea typeface="Arita Dotum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4088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57204"/>
            <a:ext cx="16445245" cy="1906519"/>
            <a:chOff x="0" y="0"/>
            <a:chExt cx="5999270" cy="6955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9270" cy="695503"/>
            </a:xfrm>
            <a:custGeom>
              <a:avLst/>
              <a:gdLst/>
              <a:ahLst/>
              <a:cxnLst/>
              <a:rect l="l" t="t" r="r" b="b"/>
              <a:pathLst>
                <a:path w="5999270" h="695503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9625957" y="3059730"/>
            <a:ext cx="7724783" cy="5768744"/>
          </a:xfrm>
          <a:custGeom>
            <a:avLst/>
            <a:gdLst/>
            <a:ahLst/>
            <a:cxnLst/>
            <a:rect l="l" t="t" r="r" b="b"/>
            <a:pathLst>
              <a:path w="2818022" h="2104453">
                <a:moveTo>
                  <a:pt x="0" y="0"/>
                </a:moveTo>
                <a:lnTo>
                  <a:pt x="2818022" y="0"/>
                </a:lnTo>
                <a:lnTo>
                  <a:pt x="2818022" y="2104453"/>
                </a:lnTo>
                <a:lnTo>
                  <a:pt x="0" y="210445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7" name="Group 7"/>
          <p:cNvGrpSpPr/>
          <p:nvPr/>
        </p:nvGrpSpPr>
        <p:grpSpPr>
          <a:xfrm>
            <a:off x="905495" y="3059731"/>
            <a:ext cx="8358265" cy="5768744"/>
            <a:chOff x="0" y="0"/>
            <a:chExt cx="3049118" cy="210445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49118" cy="2104453"/>
            </a:xfrm>
            <a:custGeom>
              <a:avLst/>
              <a:gdLst/>
              <a:ahLst/>
              <a:cxnLst/>
              <a:rect l="l" t="t" r="r" b="b"/>
              <a:pathLst>
                <a:path w="3049118" h="2104453">
                  <a:moveTo>
                    <a:pt x="0" y="0"/>
                  </a:moveTo>
                  <a:lnTo>
                    <a:pt x="3049118" y="0"/>
                  </a:lnTo>
                  <a:lnTo>
                    <a:pt x="3049118" y="2104453"/>
                  </a:lnTo>
                  <a:lnTo>
                    <a:pt x="0" y="21044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08900" y="3235000"/>
            <a:ext cx="121908" cy="121908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055579" y="7995212"/>
            <a:ext cx="121908" cy="121908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387660" y="1574318"/>
            <a:ext cx="15512680" cy="427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defRPr/>
            </a:pPr>
            <a:r>
              <a:rPr lang="ko-KR" altLang="en-US" sz="4800" b="1" dirty="0">
                <a:solidFill>
                  <a:schemeClr val="tx2"/>
                </a:solidFill>
                <a:latin typeface="Arita Dotum Medium"/>
                <a:ea typeface="Arita Dotum Medium"/>
              </a:rPr>
              <a:t>다른 팀</a:t>
            </a:r>
            <a:r>
              <a:rPr lang="en-US" altLang="ko-KR" sz="4800" b="1" dirty="0">
                <a:solidFill>
                  <a:schemeClr val="tx2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4800" b="1" dirty="0">
                <a:solidFill>
                  <a:schemeClr val="tx2"/>
                </a:solidFill>
                <a:latin typeface="Arita Dotum Medium"/>
                <a:ea typeface="Arita Dotum Medium"/>
              </a:rPr>
              <a:t>사회</a:t>
            </a:r>
            <a:r>
              <a:rPr lang="en-US" altLang="ko-KR" sz="4800" b="1" dirty="0">
                <a:solidFill>
                  <a:schemeClr val="tx2"/>
                </a:solidFill>
                <a:latin typeface="Arita Dotum Medium"/>
                <a:ea typeface="Arita Dotum Medium"/>
              </a:rPr>
              <a:t>)</a:t>
            </a:r>
            <a:r>
              <a:rPr lang="ko-KR" altLang="en-US" sz="4800" b="1" dirty="0">
                <a:solidFill>
                  <a:srgbClr val="000000"/>
                </a:solidFill>
                <a:latin typeface="Arita Dotum Medium"/>
                <a:ea typeface="Arita Dotum Medium"/>
              </a:rPr>
              <a:t>에게 제공 가능한 경험 관점의 목적 또는 의의</a:t>
            </a:r>
            <a:endParaRPr lang="en-US" altLang="ko-KR" sz="2800" b="1" dirty="0"/>
          </a:p>
        </p:txBody>
      </p:sp>
      <p:sp>
        <p:nvSpPr>
          <p:cNvPr id="16" name="Freeform 16"/>
          <p:cNvSpPr/>
          <p:nvPr/>
        </p:nvSpPr>
        <p:spPr>
          <a:xfrm>
            <a:off x="-1276562" y="-156776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148966" y="3508678"/>
            <a:ext cx="7742688" cy="4069301"/>
            <a:chOff x="-52927" y="108280"/>
            <a:chExt cx="9017774" cy="1559225"/>
          </a:xfrm>
        </p:grpSpPr>
        <p:sp>
          <p:nvSpPr>
            <p:cNvPr id="22" name="TextBox 22"/>
            <p:cNvSpPr txBox="1"/>
            <p:nvPr/>
          </p:nvSpPr>
          <p:spPr>
            <a:xfrm>
              <a:off x="-52927" y="242615"/>
              <a:ext cx="8964847" cy="14248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37489" lvl="1">
                <a:lnSpc>
                  <a:spcPts val="2859"/>
                </a:lnSpc>
              </a:pPr>
              <a:endParaRPr lang="en-US" altLang="ko-KR" sz="2400" dirty="0">
                <a:solidFill>
                  <a:srgbClr val="000000"/>
                </a:solidFill>
                <a:latin typeface="Arita Dotum Medium"/>
                <a:ea typeface="Arita Dotum Medium"/>
              </a:endParaRPr>
            </a:p>
            <a:p>
              <a:pPr marL="474979" lvl="1" indent="-237490">
                <a:lnSpc>
                  <a:spcPts val="2859"/>
                </a:lnSpc>
                <a:buFont typeface="Arial"/>
                <a:buChar char="•"/>
              </a:pPr>
              <a:r>
                <a:rPr lang="ko-KR" altLang="en-US" sz="2400" dirty="0">
                  <a:solidFill>
                    <a:srgbClr val="000000"/>
                  </a:solidFill>
                  <a:highlight>
                    <a:srgbClr val="FFFF00"/>
                  </a:highlight>
                  <a:latin typeface="Arita Dotum Medium"/>
                  <a:ea typeface="Arita Dotum Medium"/>
                </a:rPr>
                <a:t>산업 전반의 발전에 더 많은 과제와 긍정적인 영향</a:t>
              </a:r>
              <a:r>
                <a:rPr lang="ko-KR" altLang="en-US" sz="2400" dirty="0">
                  <a:solidFill>
                    <a:srgbClr val="000000"/>
                  </a:solidFill>
                  <a:latin typeface="Arita Dotum Medium"/>
                  <a:ea typeface="Arita Dotum Medium"/>
                </a:rPr>
                <a:t>을 준다</a:t>
              </a:r>
              <a:r>
                <a:rPr lang="en-US" altLang="ko-KR" sz="2400" dirty="0">
                  <a:solidFill>
                    <a:srgbClr val="000000"/>
                  </a:solidFill>
                  <a:latin typeface="Arita Dotum Medium"/>
                  <a:ea typeface="Arita Dotum Medium"/>
                </a:rPr>
                <a:t>.</a:t>
              </a:r>
            </a:p>
            <a:p>
              <a:pPr marL="474979" lvl="1" indent="-237490">
                <a:lnSpc>
                  <a:spcPts val="2859"/>
                </a:lnSpc>
                <a:buFont typeface="Arial"/>
                <a:buChar char="•"/>
              </a:pPr>
              <a:endParaRPr lang="en-US" altLang="ko-KR" sz="2400" dirty="0">
                <a:solidFill>
                  <a:srgbClr val="000000"/>
                </a:solidFill>
                <a:latin typeface="Arita Dotum Medium"/>
                <a:ea typeface="Arita Dotum Medium"/>
              </a:endParaRPr>
            </a:p>
            <a:p>
              <a:pPr marL="474979" lvl="1" indent="-237490">
                <a:lnSpc>
                  <a:spcPts val="2859"/>
                </a:lnSpc>
                <a:buFont typeface="Arial"/>
                <a:buChar char="•"/>
              </a:pPr>
              <a:r>
                <a:rPr lang="ko-KR" altLang="en-US" sz="2400" dirty="0">
                  <a:solidFill>
                    <a:srgbClr val="000000"/>
                  </a:solidFill>
                  <a:latin typeface="Arita Dotum Medium"/>
                  <a:ea typeface="Arita Dotum Medium"/>
                </a:rPr>
                <a:t>주택용 태양광 발전기</a:t>
              </a:r>
              <a:r>
                <a:rPr lang="en-US" altLang="ko-KR" sz="2400" dirty="0">
                  <a:solidFill>
                    <a:srgbClr val="000000"/>
                  </a:solidFill>
                  <a:latin typeface="Arita Dotum Medium"/>
                  <a:ea typeface="Arita Dotum Medium"/>
                </a:rPr>
                <a:t>, </a:t>
              </a:r>
              <a:r>
                <a:rPr lang="ko-KR" altLang="en-US" sz="2400" dirty="0">
                  <a:solidFill>
                    <a:srgbClr val="000000"/>
                  </a:solidFill>
                  <a:latin typeface="Arita Dotum Medium"/>
                  <a:ea typeface="Arita Dotum Medium"/>
                </a:rPr>
                <a:t>상업용 및 산업용 발전 시설 등의 효율 증대</a:t>
              </a:r>
              <a:endParaRPr lang="en-US" altLang="ko-KR" sz="2400" dirty="0">
                <a:solidFill>
                  <a:srgbClr val="000000"/>
                </a:solidFill>
                <a:latin typeface="Arita Dotum Medium"/>
                <a:ea typeface="Arita Dotum Medium"/>
              </a:endParaRPr>
            </a:p>
            <a:p>
              <a:pPr marL="474979" lvl="1" indent="-237490">
                <a:lnSpc>
                  <a:spcPts val="2859"/>
                </a:lnSpc>
                <a:buFont typeface="Arial"/>
                <a:buChar char="•"/>
              </a:pPr>
              <a:endParaRPr lang="en-US" altLang="ko-KR" sz="2400" dirty="0">
                <a:solidFill>
                  <a:srgbClr val="000000"/>
                </a:solidFill>
                <a:latin typeface="Arita Dotum Medium"/>
                <a:ea typeface="Arita Dotum Medium"/>
              </a:endParaRPr>
            </a:p>
            <a:p>
              <a:pPr marL="474979" lvl="1" indent="-237490">
                <a:lnSpc>
                  <a:spcPts val="2859"/>
                </a:lnSpc>
                <a:buFont typeface="Arial"/>
                <a:buChar char="•"/>
              </a:pPr>
              <a:r>
                <a:rPr lang="ko-KR" altLang="en-US" sz="2400" dirty="0">
                  <a:solidFill>
                    <a:srgbClr val="000000"/>
                  </a:solidFill>
                  <a:latin typeface="Arita Dotum Medium"/>
                  <a:ea typeface="Arita Dotum Medium"/>
                </a:rPr>
                <a:t>각종 </a:t>
              </a:r>
              <a:r>
                <a:rPr lang="ko-KR" altLang="en-US" sz="2400" dirty="0" err="1">
                  <a:solidFill>
                    <a:srgbClr val="000000"/>
                  </a:solidFill>
                  <a:latin typeface="Arita Dotum Medium"/>
                  <a:ea typeface="Arita Dotum Medium"/>
                </a:rPr>
                <a:t>모빌리티</a:t>
              </a:r>
              <a:r>
                <a:rPr lang="ko-KR" altLang="en-US" sz="2400" dirty="0">
                  <a:solidFill>
                    <a:srgbClr val="000000"/>
                  </a:solidFill>
                  <a:latin typeface="Arita Dotum Medium"/>
                  <a:ea typeface="Arita Dotum Medium"/>
                </a:rPr>
                <a:t> 제품에 적용하여 시간과 장소에 </a:t>
              </a:r>
              <a:r>
                <a:rPr lang="ko-KR" altLang="en-US" sz="2400" dirty="0" err="1">
                  <a:solidFill>
                    <a:srgbClr val="000000"/>
                  </a:solidFill>
                  <a:latin typeface="Arita Dotum Medium"/>
                  <a:ea typeface="Arita Dotum Medium"/>
                </a:rPr>
                <a:t>구애받지</a:t>
              </a:r>
              <a:r>
                <a:rPr lang="ko-KR" altLang="en-US" sz="2400" dirty="0">
                  <a:solidFill>
                    <a:srgbClr val="000000"/>
                  </a:solidFill>
                  <a:latin typeface="Arita Dotum Medium"/>
                  <a:ea typeface="Arita Dotum Medium"/>
                </a:rPr>
                <a:t> 않는 효율적인 친환경 발전에 활용</a:t>
              </a:r>
              <a:endParaRPr lang="en-US" altLang="ko-KR" sz="2400" dirty="0">
                <a:solidFill>
                  <a:srgbClr val="000000"/>
                </a:solidFill>
                <a:latin typeface="Arita Dotum Medium"/>
                <a:ea typeface="Arita Dotum Medium"/>
              </a:endParaRPr>
            </a:p>
            <a:p>
              <a:pPr marL="237489" lvl="1">
                <a:lnSpc>
                  <a:spcPts val="2859"/>
                </a:lnSpc>
              </a:pPr>
              <a:endParaRPr lang="en-US" altLang="ko-KR" sz="2400" dirty="0">
                <a:solidFill>
                  <a:srgbClr val="000000"/>
                </a:solidFill>
                <a:latin typeface="Arita Dotum Medium"/>
                <a:ea typeface="Arita Dotum Medium"/>
              </a:endParaRPr>
            </a:p>
            <a:p>
              <a:pPr marL="198120" marR="0" indent="-198120" algn="just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endPara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08280"/>
              <a:ext cx="8964847" cy="370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 dirty="0">
                  <a:solidFill>
                    <a:srgbClr val="003EA8"/>
                  </a:solidFill>
                  <a:latin typeface="Arita Dotum Bold"/>
                  <a:ea typeface="Arita Dotum Bold"/>
                </a:rPr>
                <a:t>[</a:t>
              </a:r>
              <a:r>
                <a:rPr lang="ko-KR" altLang="en-US" sz="3500" dirty="0">
                  <a:solidFill>
                    <a:srgbClr val="003EA8"/>
                  </a:solidFill>
                  <a:latin typeface="Arita Dotum Bold"/>
                  <a:ea typeface="Arita Dotum Bold"/>
                </a:rPr>
                <a:t>파급효과 측면</a:t>
              </a:r>
              <a:r>
                <a:rPr lang="en-US" sz="3500" dirty="0">
                  <a:solidFill>
                    <a:srgbClr val="003EA8"/>
                  </a:solidFill>
                  <a:latin typeface="Arita Dotum Bold"/>
                  <a:ea typeface="Arita Dotum Bold"/>
                </a:rPr>
                <a:t>]</a:t>
              </a:r>
            </a:p>
          </p:txBody>
        </p:sp>
      </p:grpSp>
      <p:sp>
        <p:nvSpPr>
          <p:cNvPr id="29" name="Freeform 29"/>
          <p:cNvSpPr/>
          <p:nvPr/>
        </p:nvSpPr>
        <p:spPr>
          <a:xfrm rot="-278358">
            <a:off x="13186236" y="8430575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30">
            <a:extLst>
              <a:ext uri="{FF2B5EF4-FFF2-40B4-BE49-F238E27FC236}">
                <a16:creationId xmlns:a16="http://schemas.microsoft.com/office/drawing/2014/main" id="{A38DB45F-8D8E-1654-BDF8-46F7010075CC}"/>
              </a:ext>
            </a:extLst>
          </p:cNvPr>
          <p:cNvSpPr/>
          <p:nvPr/>
        </p:nvSpPr>
        <p:spPr>
          <a:xfrm>
            <a:off x="1484242" y="7297566"/>
            <a:ext cx="2239043" cy="631004"/>
          </a:xfrm>
          <a:custGeom>
            <a:avLst/>
            <a:gdLst/>
            <a:ahLst/>
            <a:cxnLst/>
            <a:rect l="l" t="t" r="r" b="b"/>
            <a:pathLst>
              <a:path w="980283" h="276262">
                <a:moveTo>
                  <a:pt x="0" y="0"/>
                </a:moveTo>
                <a:lnTo>
                  <a:pt x="980283" y="0"/>
                </a:lnTo>
                <a:lnTo>
                  <a:pt x="980283" y="276262"/>
                </a:lnTo>
                <a:lnTo>
                  <a:pt x="0" y="2762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26" name="Freeform 30">
            <a:extLst>
              <a:ext uri="{FF2B5EF4-FFF2-40B4-BE49-F238E27FC236}">
                <a16:creationId xmlns:a16="http://schemas.microsoft.com/office/drawing/2014/main" id="{D1CA8BA3-0291-CC40-95EB-275C7B96221A}"/>
              </a:ext>
            </a:extLst>
          </p:cNvPr>
          <p:cNvSpPr/>
          <p:nvPr/>
        </p:nvSpPr>
        <p:spPr>
          <a:xfrm>
            <a:off x="3884980" y="7299514"/>
            <a:ext cx="2225215" cy="627107"/>
          </a:xfrm>
          <a:custGeom>
            <a:avLst/>
            <a:gdLst/>
            <a:ahLst/>
            <a:cxnLst/>
            <a:rect l="l" t="t" r="r" b="b"/>
            <a:pathLst>
              <a:path w="980283" h="276262">
                <a:moveTo>
                  <a:pt x="0" y="0"/>
                </a:moveTo>
                <a:lnTo>
                  <a:pt x="980283" y="0"/>
                </a:lnTo>
                <a:lnTo>
                  <a:pt x="980283" y="276262"/>
                </a:lnTo>
                <a:lnTo>
                  <a:pt x="0" y="2762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28" name="Freeform 14">
            <a:extLst>
              <a:ext uri="{FF2B5EF4-FFF2-40B4-BE49-F238E27FC236}">
                <a16:creationId xmlns:a16="http://schemas.microsoft.com/office/drawing/2014/main" id="{5D81E6A6-5D58-B9A9-3A93-852EA407A236}"/>
              </a:ext>
            </a:extLst>
          </p:cNvPr>
          <p:cNvSpPr/>
          <p:nvPr/>
        </p:nvSpPr>
        <p:spPr>
          <a:xfrm>
            <a:off x="10539684" y="3260400"/>
            <a:ext cx="5812301" cy="5484698"/>
          </a:xfrm>
          <a:custGeom>
            <a:avLst/>
            <a:gdLst/>
            <a:ahLst/>
            <a:cxnLst/>
            <a:rect l="l" t="t" r="r" b="b"/>
            <a:pathLst>
              <a:path w="2193470" h="2069838">
                <a:moveTo>
                  <a:pt x="0" y="0"/>
                </a:moveTo>
                <a:lnTo>
                  <a:pt x="2193470" y="0"/>
                </a:lnTo>
                <a:lnTo>
                  <a:pt x="2193470" y="2069838"/>
                </a:lnTo>
                <a:lnTo>
                  <a:pt x="0" y="20698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0" name="Freeform 20">
            <a:extLst>
              <a:ext uri="{FF2B5EF4-FFF2-40B4-BE49-F238E27FC236}">
                <a16:creationId xmlns:a16="http://schemas.microsoft.com/office/drawing/2014/main" id="{56B2570F-5037-D46F-054A-2EBEB34EE30F}"/>
              </a:ext>
            </a:extLst>
          </p:cNvPr>
          <p:cNvSpPr/>
          <p:nvPr/>
        </p:nvSpPr>
        <p:spPr>
          <a:xfrm>
            <a:off x="6367838" y="6834294"/>
            <a:ext cx="2476655" cy="1832725"/>
          </a:xfrm>
          <a:custGeom>
            <a:avLst/>
            <a:gdLst/>
            <a:ahLst/>
            <a:cxnLst/>
            <a:rect l="l" t="t" r="r" b="b"/>
            <a:pathLst>
              <a:path w="1000528" h="740391">
                <a:moveTo>
                  <a:pt x="0" y="0"/>
                </a:moveTo>
                <a:lnTo>
                  <a:pt x="1000528" y="0"/>
                </a:lnTo>
                <a:lnTo>
                  <a:pt x="1000528" y="740391"/>
                </a:lnTo>
                <a:lnTo>
                  <a:pt x="0" y="74039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046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927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57204"/>
            <a:ext cx="16436355" cy="1907038"/>
            <a:chOff x="0" y="0"/>
            <a:chExt cx="599602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6027" cy="695693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5" y="2965131"/>
            <a:ext cx="16436355" cy="6406471"/>
            <a:chOff x="9266" y="3482"/>
            <a:chExt cx="5996027" cy="2104516"/>
          </a:xfrm>
        </p:grpSpPr>
        <p:sp>
          <p:nvSpPr>
            <p:cNvPr id="6" name="Freeform 6"/>
            <p:cNvSpPr/>
            <p:nvPr/>
          </p:nvSpPr>
          <p:spPr>
            <a:xfrm>
              <a:off x="9266" y="3482"/>
              <a:ext cx="5996027" cy="2104516"/>
            </a:xfrm>
            <a:custGeom>
              <a:avLst/>
              <a:gdLst/>
              <a:ahLst/>
              <a:cxnLst/>
              <a:rect l="l" t="t" r="r" b="b"/>
              <a:pathLst>
                <a:path w="5996027" h="2104516">
                  <a:moveTo>
                    <a:pt x="0" y="0"/>
                  </a:moveTo>
                  <a:lnTo>
                    <a:pt x="5996027" y="0"/>
                  </a:lnTo>
                  <a:lnTo>
                    <a:pt x="5996027" y="2104516"/>
                  </a:lnTo>
                  <a:lnTo>
                    <a:pt x="0" y="21045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24" name="Freeform 24"/>
          <p:cNvSpPr/>
          <p:nvPr/>
        </p:nvSpPr>
        <p:spPr>
          <a:xfrm flipH="1">
            <a:off x="15484919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-1782425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 rot="641794">
            <a:off x="8923192" y="-17882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33C1D3A-C0DC-2058-579E-8C49DF6FB76D}"/>
              </a:ext>
            </a:extLst>
          </p:cNvPr>
          <p:cNvSpPr/>
          <p:nvPr/>
        </p:nvSpPr>
        <p:spPr>
          <a:xfrm>
            <a:off x="1163850" y="3246619"/>
            <a:ext cx="3754503" cy="3581736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>
                <a:solidFill>
                  <a:srgbClr val="003EA8"/>
                </a:solidFill>
              </a:rPr>
              <a:t>적용되는 </a:t>
            </a:r>
            <a:endParaRPr lang="en-US" altLang="ko-KR" sz="5000" dirty="0">
              <a:solidFill>
                <a:srgbClr val="003EA8"/>
              </a:solidFill>
            </a:endParaRPr>
          </a:p>
          <a:p>
            <a:pPr algn="ctr"/>
            <a:r>
              <a:rPr lang="ko-KR" altLang="en-US" sz="5000" dirty="0">
                <a:solidFill>
                  <a:srgbClr val="003EA8"/>
                </a:solidFill>
              </a:rPr>
              <a:t>세부 기술 목록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D8F3AC5-C75E-7CB9-960F-BD6445B00C5A}"/>
              </a:ext>
            </a:extLst>
          </p:cNvPr>
          <p:cNvSpPr/>
          <p:nvPr/>
        </p:nvSpPr>
        <p:spPr>
          <a:xfrm>
            <a:off x="1351886" y="3565181"/>
            <a:ext cx="3754503" cy="3629592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활용계획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703A74-46C4-F692-44E4-F95F9DB01D46}"/>
              </a:ext>
            </a:extLst>
          </p:cNvPr>
          <p:cNvSpPr txBox="1"/>
          <p:nvPr/>
        </p:nvSpPr>
        <p:spPr>
          <a:xfrm>
            <a:off x="1752600" y="915398"/>
            <a:ext cx="147828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9000" b="1" dirty="0">
                <a:solidFill>
                  <a:srgbClr val="003EA8"/>
                </a:solidFill>
                <a:ea typeface="Arita Dotum Bold"/>
              </a:rPr>
              <a:t>프로젝트 결과물 활용 계획</a:t>
            </a:r>
            <a:endParaRPr lang="en-US" sz="9000" b="1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9A49F5C-A444-03C6-BCFB-BC212E4AFB61}"/>
              </a:ext>
            </a:extLst>
          </p:cNvPr>
          <p:cNvSpPr txBox="1"/>
          <p:nvPr/>
        </p:nvSpPr>
        <p:spPr>
          <a:xfrm>
            <a:off x="5562600" y="3122404"/>
            <a:ext cx="11373514" cy="60919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indent="-342900" algn="just" fontAlgn="base" latinLnBrk="1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200" b="1" kern="0" spc="-80" dirty="0">
                <a:solidFill>
                  <a:srgbClr val="000000"/>
                </a:solidFill>
                <a:effectLst/>
                <a:latin typeface="Arita Dotum Medium" panose="020B0600000101010101" charset="-127"/>
                <a:ea typeface="Arita Dotum Medium" panose="020B0600000101010101" charset="-127"/>
              </a:rPr>
              <a:t>최근 기후 변화와 자원 고갈 등의 문제로 </a:t>
            </a:r>
            <a:r>
              <a:rPr lang="ko-KR" altLang="en-US" sz="2200" b="1" kern="0" spc="-80" dirty="0" err="1">
                <a:solidFill>
                  <a:srgbClr val="000000"/>
                </a:solidFill>
                <a:effectLst/>
                <a:latin typeface="Arita Dotum Medium" panose="020B0600000101010101" charset="-127"/>
                <a:ea typeface="Arita Dotum Medium" panose="020B0600000101010101" charset="-127"/>
              </a:rPr>
              <a:t>신⦁재생</a:t>
            </a:r>
            <a:r>
              <a:rPr lang="ko-KR" altLang="en-US" sz="2200" b="1" kern="0" spc="-80" dirty="0">
                <a:solidFill>
                  <a:srgbClr val="000000"/>
                </a:solidFill>
                <a:effectLst/>
                <a:latin typeface="Arita Dotum Medium" panose="020B0600000101010101" charset="-127"/>
                <a:ea typeface="Arita Dotum Medium" panose="020B0600000101010101" charset="-127"/>
              </a:rPr>
              <a:t> 에너지가 떠오르고 있다</a:t>
            </a:r>
            <a:r>
              <a:rPr lang="en-US" altLang="ko-KR" sz="2200" b="1" kern="0" spc="-80" dirty="0">
                <a:solidFill>
                  <a:srgbClr val="000000"/>
                </a:solidFill>
                <a:effectLst/>
                <a:latin typeface="Arita Dotum Medium" panose="020B0600000101010101" charset="-127"/>
                <a:ea typeface="Arita Dotum Medium" panose="020B0600000101010101" charset="-127"/>
              </a:rPr>
              <a:t>. </a:t>
            </a:r>
            <a:r>
              <a:rPr lang="ko-KR" altLang="en-US" sz="2200" b="1" kern="0" spc="-80" dirty="0">
                <a:solidFill>
                  <a:srgbClr val="000000"/>
                </a:solidFill>
                <a:effectLst/>
                <a:latin typeface="Arita Dotum Medium" panose="020B0600000101010101" charset="-127"/>
                <a:ea typeface="Arita Dotum Medium" panose="020B0600000101010101" charset="-127"/>
              </a:rPr>
              <a:t>태양광 발전은 신⦁재생 에너지 중에서 가장 대표적인 발전 방식으로 주목받고 있어 국가적</a:t>
            </a:r>
            <a:r>
              <a:rPr lang="en-US" altLang="ko-KR" sz="2200" b="1" kern="0" spc="-80" dirty="0">
                <a:solidFill>
                  <a:srgbClr val="000000"/>
                </a:solidFill>
                <a:effectLst/>
                <a:latin typeface="Arita Dotum Medium" panose="020B0600000101010101" charset="-127"/>
                <a:ea typeface="Arita Dotum Medium" panose="020B0600000101010101" charset="-127"/>
              </a:rPr>
              <a:t>, </a:t>
            </a:r>
            <a:r>
              <a:rPr lang="ko-KR" altLang="en-US" sz="2200" b="1" kern="0" spc="-80" dirty="0">
                <a:solidFill>
                  <a:srgbClr val="000000"/>
                </a:solidFill>
                <a:effectLst/>
                <a:latin typeface="Arita Dotum Medium" panose="020B0600000101010101" charset="-127"/>
                <a:ea typeface="Arita Dotum Medium" panose="020B0600000101010101" charset="-127"/>
              </a:rPr>
              <a:t>개인적 차원에서 모두 가장 많이 쓰이고 있고</a:t>
            </a:r>
            <a:r>
              <a:rPr lang="en-US" altLang="ko-KR" sz="2200" b="1" kern="0" spc="-80" dirty="0">
                <a:solidFill>
                  <a:srgbClr val="000000"/>
                </a:solidFill>
                <a:effectLst/>
                <a:latin typeface="Arita Dotum Medium" panose="020B0600000101010101" charset="-127"/>
                <a:ea typeface="Arita Dotum Medium" panose="020B0600000101010101" charset="-127"/>
              </a:rPr>
              <a:t>, </a:t>
            </a:r>
            <a:r>
              <a:rPr lang="ko-KR" altLang="en-US" sz="2200" b="1" kern="0" spc="-80" dirty="0">
                <a:solidFill>
                  <a:srgbClr val="000000"/>
                </a:solidFill>
                <a:effectLst/>
                <a:latin typeface="Arita Dotum Medium" panose="020B0600000101010101" charset="-127"/>
                <a:ea typeface="Arita Dotum Medium" panose="020B0600000101010101" charset="-127"/>
              </a:rPr>
              <a:t>태양광 발전 효율에 대한 연구도 활발히 진행되고 있다</a:t>
            </a:r>
            <a:r>
              <a:rPr lang="en-US" altLang="ko-KR" sz="2200" b="1" kern="0" spc="-80" dirty="0">
                <a:solidFill>
                  <a:srgbClr val="000000"/>
                </a:solidFill>
                <a:effectLst/>
                <a:latin typeface="Arita Dotum Medium" panose="020B0600000101010101" charset="-127"/>
                <a:ea typeface="Arita Dotum Medium" panose="020B0600000101010101" charset="-127"/>
              </a:rPr>
              <a:t>. </a:t>
            </a:r>
          </a:p>
          <a:p>
            <a:pPr marL="342900" marR="0" indent="-342900" algn="just" fontAlgn="base" latinLnBrk="1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200" b="1" kern="0" spc="-80" dirty="0">
                <a:solidFill>
                  <a:srgbClr val="000000"/>
                </a:solidFill>
                <a:effectLst/>
                <a:latin typeface="Arita Dotum Medium" panose="020B0600000101010101" charset="-127"/>
                <a:ea typeface="Arita Dotum Medium" panose="020B0600000101010101" charset="-127"/>
              </a:rPr>
              <a:t>우리 조에서는 태양 추적 기술을 통해 태양광 패널이 태양을 따라가게 하 여 태양광 발전 효율을 높이고자 한다</a:t>
            </a:r>
            <a:r>
              <a:rPr lang="en-US" altLang="ko-KR" sz="2200" b="1" kern="0" spc="-80" dirty="0">
                <a:solidFill>
                  <a:srgbClr val="000000"/>
                </a:solidFill>
                <a:effectLst/>
                <a:latin typeface="Arita Dotum Medium" panose="020B0600000101010101" charset="-127"/>
                <a:ea typeface="Arita Dotum Medium" panose="020B0600000101010101" charset="-127"/>
              </a:rPr>
              <a:t>. </a:t>
            </a:r>
            <a:r>
              <a:rPr lang="ko-KR" altLang="en-US" sz="2200" b="1" kern="0" spc="-80" dirty="0">
                <a:solidFill>
                  <a:srgbClr val="000000"/>
                </a:solidFill>
                <a:effectLst/>
                <a:latin typeface="Arita Dotum Medium" panose="020B0600000101010101" charset="-127"/>
                <a:ea typeface="Arita Dotum Medium" panose="020B0600000101010101" charset="-127"/>
              </a:rPr>
              <a:t>태양광 발전의 발전량은 높아지나 </a:t>
            </a:r>
            <a:r>
              <a:rPr lang="ko-KR" altLang="en-US" sz="2200" b="1" kern="0" spc="-8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ta Dotum Medium" panose="020B0600000101010101" charset="-127"/>
                <a:ea typeface="Arita Dotum Medium" panose="020B0600000101010101" charset="-127"/>
              </a:rPr>
              <a:t>태양광 패널을 이동하는 비용을 고려</a:t>
            </a:r>
            <a:r>
              <a:rPr lang="ko-KR" altLang="en-US" sz="2200" b="1" kern="0" spc="-80" dirty="0">
                <a:solidFill>
                  <a:srgbClr val="000000"/>
                </a:solidFill>
                <a:effectLst/>
                <a:latin typeface="Arita Dotum Medium" panose="020B0600000101010101" charset="-127"/>
                <a:ea typeface="Arita Dotum Medium" panose="020B0600000101010101" charset="-127"/>
              </a:rPr>
              <a:t>했을 때 </a:t>
            </a:r>
            <a:r>
              <a:rPr lang="ko-KR" altLang="en-US" sz="2200" b="1" kern="0" spc="-8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ta Dotum Medium" panose="020B0600000101010101" charset="-127"/>
                <a:ea typeface="Arita Dotum Medium" panose="020B0600000101010101" charset="-127"/>
              </a:rPr>
              <a:t>발전소와 같은 대규모 발전보다 가정집과 같은 소규모 발전에 더욱 적합할 것이라고 예상</a:t>
            </a:r>
            <a:r>
              <a:rPr lang="ko-KR" altLang="en-US" sz="2200" b="1" kern="0" spc="-80" dirty="0">
                <a:solidFill>
                  <a:srgbClr val="000000"/>
                </a:solidFill>
                <a:effectLst/>
                <a:latin typeface="Arita Dotum Medium" panose="020B0600000101010101" charset="-127"/>
                <a:ea typeface="Arita Dotum Medium" panose="020B0600000101010101" charset="-127"/>
              </a:rPr>
              <a:t>된다</a:t>
            </a:r>
            <a:r>
              <a:rPr lang="en-US" altLang="ko-KR" sz="2200" b="1" kern="0" spc="-80" dirty="0">
                <a:solidFill>
                  <a:srgbClr val="000000"/>
                </a:solidFill>
                <a:effectLst/>
                <a:latin typeface="Arita Dotum Medium" panose="020B0600000101010101" charset="-127"/>
                <a:ea typeface="Arita Dotum Medium" panose="020B0600000101010101" charset="-127"/>
              </a:rPr>
              <a:t>. </a:t>
            </a:r>
            <a:r>
              <a:rPr lang="ko-KR" altLang="en-US" sz="2200" b="1" kern="0" spc="-80" dirty="0">
                <a:solidFill>
                  <a:srgbClr val="000000"/>
                </a:solidFill>
                <a:effectLst/>
                <a:latin typeface="Arita Dotum Medium" panose="020B0600000101010101" charset="-127"/>
                <a:ea typeface="Arita Dotum Medium" panose="020B0600000101010101" charset="-127"/>
              </a:rPr>
              <a:t>하지만 </a:t>
            </a:r>
            <a:r>
              <a:rPr lang="ko-KR" altLang="en-US" sz="2200" b="1" kern="0" spc="-8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ta Dotum Medium" panose="020B0600000101010101" charset="-127"/>
                <a:ea typeface="Arita Dotum Medium" panose="020B0600000101010101" charset="-127"/>
              </a:rPr>
              <a:t>발전 효율이 충분히 높다면 대규모 발전에서도 우리 기술을 활용할 수 있을 것</a:t>
            </a:r>
            <a:r>
              <a:rPr lang="ko-KR" altLang="en-US" sz="2200" b="1" kern="0" spc="-80" dirty="0">
                <a:solidFill>
                  <a:srgbClr val="000000"/>
                </a:solidFill>
                <a:effectLst/>
                <a:latin typeface="Arita Dotum Medium" panose="020B0600000101010101" charset="-127"/>
                <a:ea typeface="Arita Dotum Medium" panose="020B0600000101010101" charset="-127"/>
              </a:rPr>
              <a:t>이다</a:t>
            </a:r>
            <a:r>
              <a:rPr lang="en-US" altLang="ko-KR" sz="2200" b="1" kern="0" spc="-80" dirty="0">
                <a:solidFill>
                  <a:srgbClr val="000000"/>
                </a:solidFill>
                <a:effectLst/>
                <a:latin typeface="Arita Dotum Medium" panose="020B0600000101010101" charset="-127"/>
                <a:ea typeface="Arita Dotum Medium" panose="020B0600000101010101" charset="-127"/>
              </a:rPr>
              <a:t>. </a:t>
            </a:r>
            <a:r>
              <a:rPr lang="ko-KR" altLang="en-US" sz="2200" b="1" kern="0" spc="-80" dirty="0">
                <a:solidFill>
                  <a:srgbClr val="000000"/>
                </a:solidFill>
                <a:effectLst/>
                <a:latin typeface="Arita Dotum Medium" panose="020B0600000101010101" charset="-127"/>
                <a:ea typeface="Arita Dotum Medium" panose="020B0600000101010101" charset="-127"/>
              </a:rPr>
              <a:t>또한 </a:t>
            </a:r>
            <a:r>
              <a:rPr lang="ko-KR" altLang="en-US" sz="2200" b="1" kern="0" spc="-8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ta Dotum Medium" panose="020B0600000101010101" charset="-127"/>
                <a:ea typeface="Arita Dotum Medium" panose="020B0600000101010101" charset="-127"/>
              </a:rPr>
              <a:t>이미 기존의 태양광 발전기가 설치되어 있더라도 우리 기술을 적용할 수 있으므로 활용성 또한 매우 높을 것</a:t>
            </a:r>
            <a:r>
              <a:rPr lang="ko-KR" altLang="en-US" sz="2200" b="1" kern="0" spc="-80" dirty="0">
                <a:solidFill>
                  <a:srgbClr val="000000"/>
                </a:solidFill>
                <a:effectLst/>
                <a:latin typeface="Arita Dotum Medium" panose="020B0600000101010101" charset="-127"/>
                <a:ea typeface="Arita Dotum Medium" panose="020B0600000101010101" charset="-127"/>
              </a:rPr>
              <a:t>이라고 생각한다</a:t>
            </a:r>
            <a:r>
              <a:rPr lang="en-US" altLang="ko-KR" sz="2200" b="1" kern="0" spc="-80" dirty="0">
                <a:solidFill>
                  <a:srgbClr val="000000"/>
                </a:solidFill>
                <a:effectLst/>
                <a:latin typeface="Arita Dotum Medium" panose="020B0600000101010101" charset="-127"/>
                <a:ea typeface="Arita Dotum Medium" panose="020B0600000101010101" charset="-127"/>
              </a:rPr>
              <a:t>.</a:t>
            </a:r>
            <a:endParaRPr lang="ko-KR" altLang="en-US" sz="2200" b="1" kern="0" spc="0" dirty="0">
              <a:solidFill>
                <a:srgbClr val="000000"/>
              </a:solidFill>
              <a:effectLst/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9690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927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57204"/>
            <a:ext cx="16436355" cy="1907038"/>
            <a:chOff x="0" y="0"/>
            <a:chExt cx="599602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6027" cy="695693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5" y="2965131"/>
            <a:ext cx="16436355" cy="6406471"/>
            <a:chOff x="9266" y="3482"/>
            <a:chExt cx="5996027" cy="2104516"/>
          </a:xfrm>
        </p:grpSpPr>
        <p:sp>
          <p:nvSpPr>
            <p:cNvPr id="6" name="Freeform 6"/>
            <p:cNvSpPr/>
            <p:nvPr/>
          </p:nvSpPr>
          <p:spPr>
            <a:xfrm>
              <a:off x="9266" y="3482"/>
              <a:ext cx="5996027" cy="2104516"/>
            </a:xfrm>
            <a:custGeom>
              <a:avLst/>
              <a:gdLst/>
              <a:ahLst/>
              <a:cxnLst/>
              <a:rect l="l" t="t" r="r" b="b"/>
              <a:pathLst>
                <a:path w="5996027" h="2104516">
                  <a:moveTo>
                    <a:pt x="0" y="0"/>
                  </a:moveTo>
                  <a:lnTo>
                    <a:pt x="5996027" y="0"/>
                  </a:lnTo>
                  <a:lnTo>
                    <a:pt x="5996027" y="2104516"/>
                  </a:lnTo>
                  <a:lnTo>
                    <a:pt x="0" y="21045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24" name="Freeform 24"/>
          <p:cNvSpPr/>
          <p:nvPr/>
        </p:nvSpPr>
        <p:spPr>
          <a:xfrm flipH="1">
            <a:off x="15484919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-1782425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 rot="641794">
            <a:off x="8923192" y="-17882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33C1D3A-C0DC-2058-579E-8C49DF6FB76D}"/>
              </a:ext>
            </a:extLst>
          </p:cNvPr>
          <p:cNvSpPr/>
          <p:nvPr/>
        </p:nvSpPr>
        <p:spPr>
          <a:xfrm>
            <a:off x="1163850" y="3246619"/>
            <a:ext cx="3754503" cy="3581736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>
                <a:solidFill>
                  <a:srgbClr val="003EA8"/>
                </a:solidFill>
              </a:rPr>
              <a:t>적용되는 </a:t>
            </a:r>
            <a:endParaRPr lang="en-US" altLang="ko-KR" sz="5000" dirty="0">
              <a:solidFill>
                <a:srgbClr val="003EA8"/>
              </a:solidFill>
            </a:endParaRPr>
          </a:p>
          <a:p>
            <a:pPr algn="ctr"/>
            <a:r>
              <a:rPr lang="ko-KR" altLang="en-US" sz="5000" dirty="0">
                <a:solidFill>
                  <a:srgbClr val="003EA8"/>
                </a:solidFill>
              </a:rPr>
              <a:t>세부 기술 목록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D8F3AC5-C75E-7CB9-960F-BD6445B00C5A}"/>
              </a:ext>
            </a:extLst>
          </p:cNvPr>
          <p:cNvSpPr/>
          <p:nvPr/>
        </p:nvSpPr>
        <p:spPr>
          <a:xfrm>
            <a:off x="1351886" y="3565181"/>
            <a:ext cx="3754503" cy="3629592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의의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703A74-46C4-F692-44E4-F95F9DB01D46}"/>
              </a:ext>
            </a:extLst>
          </p:cNvPr>
          <p:cNvSpPr txBox="1"/>
          <p:nvPr/>
        </p:nvSpPr>
        <p:spPr>
          <a:xfrm>
            <a:off x="1752600" y="915398"/>
            <a:ext cx="147828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9000" b="1" dirty="0">
                <a:solidFill>
                  <a:srgbClr val="003EA8"/>
                </a:solidFill>
                <a:ea typeface="Arita Dotum Bold"/>
              </a:rPr>
              <a:t>프로젝트 결과물 의의</a:t>
            </a:r>
            <a:endParaRPr lang="en-US" sz="9000" b="1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9A49F5C-A444-03C6-BCFB-BC212E4AFB61}"/>
              </a:ext>
            </a:extLst>
          </p:cNvPr>
          <p:cNvSpPr txBox="1"/>
          <p:nvPr/>
        </p:nvSpPr>
        <p:spPr>
          <a:xfrm>
            <a:off x="5562600" y="3122404"/>
            <a:ext cx="11373514" cy="40605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indent="-342900" algn="just" fontAlgn="base" latinLnBrk="1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200" b="1" kern="0" spc="-80" dirty="0">
                <a:solidFill>
                  <a:srgbClr val="000000"/>
                </a:solidFill>
                <a:effectLst/>
                <a:latin typeface="Arita Dotum Medium" panose="020B0600000101010101" charset="-127"/>
                <a:ea typeface="Arita Dotum Medium" panose="020B0600000101010101" charset="-127"/>
              </a:rPr>
              <a:t>태양광 발전의 효율을 높이기 위한 연구가 활발히 진행되고 있지만</a:t>
            </a:r>
            <a:r>
              <a:rPr lang="en-US" altLang="ko-KR" sz="2200" b="1" kern="0" spc="-80" dirty="0">
                <a:solidFill>
                  <a:srgbClr val="000000"/>
                </a:solidFill>
                <a:effectLst/>
                <a:latin typeface="Arita Dotum Medium" panose="020B0600000101010101" charset="-127"/>
                <a:ea typeface="Arita Dotum Medium" panose="020B0600000101010101" charset="-127"/>
              </a:rPr>
              <a:t>, </a:t>
            </a:r>
            <a:r>
              <a:rPr lang="ko-KR" altLang="en-US" sz="2200" b="1" kern="0" spc="-80" dirty="0">
                <a:solidFill>
                  <a:srgbClr val="000000"/>
                </a:solidFill>
                <a:effectLst/>
                <a:latin typeface="Arita Dotum Medium" panose="020B0600000101010101" charset="-127"/>
                <a:ea typeface="Arita Dotum Medium" panose="020B0600000101010101" charset="-127"/>
              </a:rPr>
              <a:t>연구에 필요한 지식의 수준이 높고 비용이 많이 들어 발전 효율을 높이는 데에 큰 어려움을 겪고 있다</a:t>
            </a:r>
            <a:r>
              <a:rPr lang="en-US" altLang="ko-KR" sz="2200" b="1" kern="0" spc="-80" dirty="0">
                <a:solidFill>
                  <a:srgbClr val="000000"/>
                </a:solidFill>
                <a:effectLst/>
                <a:latin typeface="Arita Dotum Medium" panose="020B0600000101010101" charset="-127"/>
                <a:ea typeface="Arita Dotum Medium" panose="020B0600000101010101" charset="-127"/>
              </a:rPr>
              <a:t>. </a:t>
            </a:r>
          </a:p>
          <a:p>
            <a:pPr marL="342900" marR="0" indent="-342900" algn="just" fontAlgn="base" latinLnBrk="1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200" b="1" kern="0" spc="-80" dirty="0">
                <a:solidFill>
                  <a:srgbClr val="000000"/>
                </a:solidFill>
                <a:effectLst/>
                <a:latin typeface="Arita Dotum Medium" panose="020B0600000101010101" charset="-127"/>
                <a:ea typeface="Arita Dotum Medium" panose="020B0600000101010101" charset="-127"/>
              </a:rPr>
              <a:t>우리의 기술은 </a:t>
            </a:r>
            <a:r>
              <a:rPr lang="ko-KR" altLang="en-US" sz="2200" b="1" kern="0" spc="-8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ta Dotum Medium" panose="020B0600000101010101" charset="-127"/>
                <a:ea typeface="Arita Dotum Medium" panose="020B0600000101010101" charset="-127"/>
              </a:rPr>
              <a:t>태양광 패널 자체의 발전 효율을 높이기보다는</a:t>
            </a:r>
            <a:r>
              <a:rPr lang="ko-KR" altLang="en-US" sz="2200" b="1" kern="0" spc="-80" dirty="0">
                <a:solidFill>
                  <a:srgbClr val="000000"/>
                </a:solidFill>
                <a:effectLst/>
                <a:latin typeface="Arita Dotum Medium" panose="020B0600000101010101" charset="-127"/>
                <a:ea typeface="Arita Dotum Medium" panose="020B0600000101010101" charset="-127"/>
              </a:rPr>
              <a:t> </a:t>
            </a:r>
            <a:r>
              <a:rPr lang="ko-KR" altLang="en-US" sz="2200" b="1" kern="0" spc="-8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ta Dotum Medium" panose="020B0600000101010101" charset="-127"/>
                <a:ea typeface="Arita Dotum Medium" panose="020B0600000101010101" charset="-127"/>
              </a:rPr>
              <a:t>다른 물리적 시스템의 변화를 통해 발전 효율을 높이는 방식으로</a:t>
            </a:r>
            <a:r>
              <a:rPr lang="ko-KR" altLang="en-US" sz="2200" b="1" kern="0" spc="-80" dirty="0">
                <a:solidFill>
                  <a:srgbClr val="000000"/>
                </a:solidFill>
                <a:effectLst/>
                <a:latin typeface="Arita Dotum Medium" panose="020B0600000101010101" charset="-127"/>
                <a:ea typeface="Arita Dotum Medium" panose="020B0600000101010101" charset="-127"/>
              </a:rPr>
              <a:t> </a:t>
            </a:r>
            <a:r>
              <a:rPr lang="ko-KR" altLang="en-US" sz="2200" b="1" kern="0" spc="-8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ta Dotum Medium" panose="020B0600000101010101" charset="-127"/>
                <a:ea typeface="Arita Dotum Medium" panose="020B0600000101010101" charset="-127"/>
              </a:rPr>
              <a:t>더 쉽고 적은 비용으로 목적을 달성할 수 있는 방법을 제안</a:t>
            </a:r>
            <a:r>
              <a:rPr lang="ko-KR" altLang="en-US" sz="2200" b="1" kern="0" spc="-80" dirty="0">
                <a:solidFill>
                  <a:srgbClr val="000000"/>
                </a:solidFill>
                <a:effectLst/>
                <a:latin typeface="Arita Dotum Medium" panose="020B0600000101010101" charset="-127"/>
                <a:ea typeface="Arita Dotum Medium" panose="020B0600000101010101" charset="-127"/>
              </a:rPr>
              <a:t>했다는 점에서 의의가 있다</a:t>
            </a:r>
            <a:r>
              <a:rPr lang="en-US" altLang="ko-KR" sz="2200" b="1" kern="0" spc="-80" dirty="0">
                <a:solidFill>
                  <a:srgbClr val="000000"/>
                </a:solidFill>
                <a:effectLst/>
                <a:latin typeface="Arita Dotum Medium" panose="020B0600000101010101" charset="-127"/>
                <a:ea typeface="Arita Dotum Medium" panose="020B0600000101010101" charset="-127"/>
              </a:rPr>
              <a:t>. </a:t>
            </a:r>
            <a:r>
              <a:rPr lang="ko-KR" altLang="en-US" sz="2200" b="1" kern="0" spc="-80" dirty="0">
                <a:solidFill>
                  <a:srgbClr val="000000"/>
                </a:solidFill>
                <a:effectLst/>
                <a:latin typeface="Arita Dotum Medium" panose="020B0600000101010101" charset="-127"/>
                <a:ea typeface="Arita Dotum Medium" panose="020B0600000101010101" charset="-127"/>
              </a:rPr>
              <a:t>또한 </a:t>
            </a:r>
            <a:r>
              <a:rPr lang="ko-KR" altLang="en-US" sz="2200" b="1" kern="0" spc="-8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ta Dotum Medium" panose="020B0600000101010101" charset="-127"/>
                <a:ea typeface="Arita Dotum Medium" panose="020B0600000101010101" charset="-127"/>
              </a:rPr>
              <a:t>물리적 시스템 구현 비용 절감을 통해서도 효율 개선을 이룰 수 있으므로</a:t>
            </a:r>
            <a:r>
              <a:rPr lang="ko-KR" altLang="en-US" sz="2200" b="1" kern="0" spc="-80" dirty="0">
                <a:solidFill>
                  <a:srgbClr val="000000"/>
                </a:solidFill>
                <a:effectLst/>
                <a:latin typeface="Arita Dotum Medium" panose="020B0600000101010101" charset="-127"/>
                <a:ea typeface="Arita Dotum Medium" panose="020B0600000101010101" charset="-127"/>
              </a:rPr>
              <a:t> </a:t>
            </a:r>
            <a:r>
              <a:rPr lang="ko-KR" altLang="en-US" sz="2200" b="1" kern="0" spc="-8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ta Dotum Medium" panose="020B0600000101010101" charset="-127"/>
                <a:ea typeface="Arita Dotum Medium" panose="020B0600000101010101" charset="-127"/>
              </a:rPr>
              <a:t>효율 개선의 다른 방법을 제안</a:t>
            </a:r>
            <a:r>
              <a:rPr lang="ko-KR" altLang="en-US" sz="2200" b="1" kern="0" spc="-80" dirty="0">
                <a:solidFill>
                  <a:srgbClr val="000000"/>
                </a:solidFill>
                <a:effectLst/>
                <a:latin typeface="Arita Dotum Medium" panose="020B0600000101010101" charset="-127"/>
                <a:ea typeface="Arita Dotum Medium" panose="020B0600000101010101" charset="-127"/>
              </a:rPr>
              <a:t>했다는 점에서도 의의 가 있다</a:t>
            </a:r>
            <a:r>
              <a:rPr lang="en-US" altLang="ko-KR" sz="2200" b="1" kern="0" spc="-80" dirty="0">
                <a:solidFill>
                  <a:srgbClr val="000000"/>
                </a:solidFill>
                <a:effectLst/>
                <a:latin typeface="Arita Dotum Medium" panose="020B0600000101010101" charset="-127"/>
                <a:ea typeface="Arita Dotum Medium" panose="020B0600000101010101" charset="-127"/>
              </a:rPr>
              <a:t>.</a:t>
            </a:r>
            <a:endParaRPr lang="ko-KR" altLang="en-US" sz="2200" b="1" kern="0" spc="0" dirty="0">
              <a:solidFill>
                <a:srgbClr val="000000"/>
              </a:solidFill>
              <a:effectLst/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  <p:sp>
        <p:nvSpPr>
          <p:cNvPr id="7" name="Freeform 19">
            <a:extLst>
              <a:ext uri="{FF2B5EF4-FFF2-40B4-BE49-F238E27FC236}">
                <a16:creationId xmlns:a16="http://schemas.microsoft.com/office/drawing/2014/main" id="{E28F0E3B-22EA-3681-2C63-AD4BE7512964}"/>
              </a:ext>
            </a:extLst>
          </p:cNvPr>
          <p:cNvSpPr/>
          <p:nvPr/>
        </p:nvSpPr>
        <p:spPr>
          <a:xfrm rot="207433">
            <a:off x="6117896" y="8321440"/>
            <a:ext cx="6603667" cy="1596886"/>
          </a:xfrm>
          <a:custGeom>
            <a:avLst/>
            <a:gdLst/>
            <a:ahLst/>
            <a:cxnLst/>
            <a:rect l="l" t="t" r="r" b="b"/>
            <a:pathLst>
              <a:path w="4393894" h="1062523">
                <a:moveTo>
                  <a:pt x="0" y="0"/>
                </a:moveTo>
                <a:lnTo>
                  <a:pt x="4393894" y="0"/>
                </a:lnTo>
                <a:lnTo>
                  <a:pt x="4393894" y="1062524"/>
                </a:lnTo>
                <a:lnTo>
                  <a:pt x="0" y="10625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254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57204"/>
            <a:ext cx="16436355" cy="1907038"/>
            <a:chOff x="0" y="0"/>
            <a:chExt cx="599602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6027" cy="695693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5" y="2924154"/>
            <a:ext cx="16436355" cy="5768915"/>
            <a:chOff x="0" y="0"/>
            <a:chExt cx="5996027" cy="21045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96027" cy="2104516"/>
            </a:xfrm>
            <a:custGeom>
              <a:avLst/>
              <a:gdLst/>
              <a:ahLst/>
              <a:cxnLst/>
              <a:rect l="l" t="t" r="r" b="b"/>
              <a:pathLst>
                <a:path w="5996027" h="2104516">
                  <a:moveTo>
                    <a:pt x="0" y="0"/>
                  </a:moveTo>
                  <a:lnTo>
                    <a:pt x="5996027" y="0"/>
                  </a:lnTo>
                  <a:lnTo>
                    <a:pt x="5996027" y="2104516"/>
                  </a:lnTo>
                  <a:lnTo>
                    <a:pt x="0" y="21045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24" name="Freeform 24"/>
          <p:cNvSpPr/>
          <p:nvPr/>
        </p:nvSpPr>
        <p:spPr>
          <a:xfrm flipH="1">
            <a:off x="15484919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-1782425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 rot="641794">
            <a:off x="8923192" y="-17882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3BC64568-6B17-F117-2902-20411BB3E9B9}"/>
              </a:ext>
            </a:extLst>
          </p:cNvPr>
          <p:cNvSpPr txBox="1"/>
          <p:nvPr/>
        </p:nvSpPr>
        <p:spPr>
          <a:xfrm>
            <a:off x="1752600" y="915398"/>
            <a:ext cx="147828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altLang="ko-KR" sz="9000" b="1" dirty="0">
                <a:solidFill>
                  <a:srgbClr val="003EA8"/>
                </a:solidFill>
                <a:ea typeface="Arita Dotum Bold"/>
              </a:rPr>
              <a:t>THANK YOU</a:t>
            </a:r>
            <a:endParaRPr lang="en-US" sz="9000" b="1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06CC2D53-6520-4506-FB3D-994911902E04}"/>
              </a:ext>
            </a:extLst>
          </p:cNvPr>
          <p:cNvSpPr/>
          <p:nvPr/>
        </p:nvSpPr>
        <p:spPr>
          <a:xfrm>
            <a:off x="11734800" y="3426662"/>
            <a:ext cx="5257800" cy="4763898"/>
          </a:xfrm>
          <a:custGeom>
            <a:avLst/>
            <a:gdLst/>
            <a:ahLst/>
            <a:cxnLst/>
            <a:rect l="l" t="t" r="r" b="b"/>
            <a:pathLst>
              <a:path w="2193470" h="2069838">
                <a:moveTo>
                  <a:pt x="0" y="0"/>
                </a:moveTo>
                <a:lnTo>
                  <a:pt x="2193470" y="0"/>
                </a:lnTo>
                <a:lnTo>
                  <a:pt x="2193470" y="2069838"/>
                </a:lnTo>
                <a:lnTo>
                  <a:pt x="0" y="20698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770634-C7B3-61BC-E234-C9BDA9195645}"/>
              </a:ext>
            </a:extLst>
          </p:cNvPr>
          <p:cNvSpPr txBox="1"/>
          <p:nvPr/>
        </p:nvSpPr>
        <p:spPr>
          <a:xfrm>
            <a:off x="1738086" y="4750680"/>
            <a:ext cx="9601200" cy="15465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15000" b="1" dirty="0">
                <a:solidFill>
                  <a:srgbClr val="003EA8"/>
                </a:solidFill>
                <a:ea typeface="Arita Dotum Bold"/>
              </a:rPr>
              <a:t>감사합니다</a:t>
            </a:r>
            <a:r>
              <a:rPr lang="en-US" altLang="ko-KR" sz="15000" b="1" dirty="0">
                <a:solidFill>
                  <a:srgbClr val="003EA8"/>
                </a:solidFill>
                <a:ea typeface="Arita Dotum Bold"/>
              </a:rPr>
              <a:t>.</a:t>
            </a:r>
            <a:endParaRPr lang="en-US" sz="15000" b="1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7EAB4A18-8B09-A07A-7B1E-B4073A9230A7}"/>
              </a:ext>
            </a:extLst>
          </p:cNvPr>
          <p:cNvSpPr/>
          <p:nvPr/>
        </p:nvSpPr>
        <p:spPr>
          <a:xfrm rot="615986">
            <a:off x="1967658" y="5654604"/>
            <a:ext cx="9713149" cy="2348816"/>
          </a:xfrm>
          <a:custGeom>
            <a:avLst/>
            <a:gdLst/>
            <a:ahLst/>
            <a:cxnLst/>
            <a:rect l="l" t="t" r="r" b="b"/>
            <a:pathLst>
              <a:path w="7147788" h="1728465">
                <a:moveTo>
                  <a:pt x="0" y="0"/>
                </a:moveTo>
                <a:lnTo>
                  <a:pt x="7147788" y="0"/>
                </a:lnTo>
                <a:lnTo>
                  <a:pt x="7147788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33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57204"/>
            <a:ext cx="16445245" cy="1906519"/>
            <a:chOff x="0" y="0"/>
            <a:chExt cx="5999270" cy="6955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9270" cy="695503"/>
            </a:xfrm>
            <a:custGeom>
              <a:avLst/>
              <a:gdLst/>
              <a:ahLst/>
              <a:cxnLst/>
              <a:rect l="l" t="t" r="r" b="b"/>
              <a:pathLst>
                <a:path w="5999270" h="695503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625957" y="2915205"/>
            <a:ext cx="7724783" cy="5768744"/>
            <a:chOff x="0" y="0"/>
            <a:chExt cx="2818022" cy="21044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18022" cy="2104453"/>
            </a:xfrm>
            <a:custGeom>
              <a:avLst/>
              <a:gdLst/>
              <a:ahLst/>
              <a:cxnLst/>
              <a:rect l="l" t="t" r="r" b="b"/>
              <a:pathLst>
                <a:path w="2818022" h="2104453">
                  <a:moveTo>
                    <a:pt x="0" y="0"/>
                  </a:moveTo>
                  <a:lnTo>
                    <a:pt x="2818022" y="0"/>
                  </a:lnTo>
                  <a:lnTo>
                    <a:pt x="2818022" y="2104453"/>
                  </a:lnTo>
                  <a:lnTo>
                    <a:pt x="0" y="21044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26069" y="2915205"/>
            <a:ext cx="8358265" cy="5768744"/>
            <a:chOff x="0" y="0"/>
            <a:chExt cx="3049118" cy="210445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49118" cy="2104453"/>
            </a:xfrm>
            <a:custGeom>
              <a:avLst/>
              <a:gdLst/>
              <a:ahLst/>
              <a:cxnLst/>
              <a:rect l="l" t="t" r="r" b="b"/>
              <a:pathLst>
                <a:path w="3049118" h="2104453">
                  <a:moveTo>
                    <a:pt x="0" y="0"/>
                  </a:moveTo>
                  <a:lnTo>
                    <a:pt x="3049118" y="0"/>
                  </a:lnTo>
                  <a:lnTo>
                    <a:pt x="3049118" y="2104453"/>
                  </a:lnTo>
                  <a:lnTo>
                    <a:pt x="0" y="21044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08900" y="3235000"/>
            <a:ext cx="121908" cy="121908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055579" y="7995212"/>
            <a:ext cx="121908" cy="121908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343782" y="915172"/>
            <a:ext cx="11600436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9000" dirty="0">
                <a:solidFill>
                  <a:srgbClr val="003EA8"/>
                </a:solidFill>
                <a:ea typeface="Arita Dotum Bold"/>
              </a:rPr>
              <a:t>창의력 공장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-1276562" y="-156776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371600" y="3260207"/>
            <a:ext cx="7620000" cy="4623620"/>
            <a:chOff x="0" y="-47625"/>
            <a:chExt cx="8964847" cy="5013087"/>
          </a:xfrm>
        </p:grpSpPr>
        <p:sp>
          <p:nvSpPr>
            <p:cNvPr id="18" name="TextBox 18"/>
            <p:cNvSpPr txBox="1"/>
            <p:nvPr/>
          </p:nvSpPr>
          <p:spPr>
            <a:xfrm>
              <a:off x="0" y="4592967"/>
              <a:ext cx="8964847" cy="3724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37489" lvl="1">
                <a:lnSpc>
                  <a:spcPts val="2859"/>
                </a:lnSpc>
              </a:pPr>
              <a:endParaRPr lang="en-US" sz="2199" dirty="0">
                <a:solidFill>
                  <a:srgbClr val="000000"/>
                </a:solidFill>
                <a:latin typeface="Arita Dotum Medium"/>
                <a:ea typeface="Arita Dotum Medium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610895"/>
              <a:ext cx="8964847" cy="2885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>
                <a:lnSpc>
                  <a:spcPct val="150000"/>
                </a:lnSpc>
                <a:buFont typeface="Arial"/>
                <a:buChar char="•"/>
              </a:pPr>
              <a:r>
                <a:rPr lang="ko-KR" altLang="en-US" sz="2400" b="1" kern="0" dirty="0">
                  <a:solidFill>
                    <a:srgbClr val="000000"/>
                  </a:solidFill>
                  <a:latin typeface="Arita Dotum Medium" panose="020B0600000101010101" charset="-127"/>
                  <a:ea typeface="Arita Dotum Medium" panose="020B0600000101010101" charset="-127"/>
                </a:rPr>
                <a:t>아이디어를 생산하고 혁신적인 프로젝트를 진행하는 곳</a:t>
              </a:r>
              <a:endParaRPr lang="en-US" altLang="ko-KR" sz="2400" b="1" kern="0" dirty="0">
                <a:solidFill>
                  <a:srgbClr val="000000"/>
                </a:solidFill>
                <a:latin typeface="Arita Dotum Medium" panose="020B0600000101010101" charset="-127"/>
                <a:ea typeface="Arita Dotum Medium" panose="020B0600000101010101" charset="-127"/>
              </a:endParaRPr>
            </a:p>
            <a:p>
              <a:pPr marL="237489" lvl="1">
                <a:lnSpc>
                  <a:spcPct val="150000"/>
                </a:lnSpc>
              </a:pPr>
              <a:endParaRPr lang="en-US" altLang="ko-KR" sz="2400" b="1" kern="0" dirty="0">
                <a:solidFill>
                  <a:srgbClr val="000000"/>
                </a:solidFill>
                <a:latin typeface="Arita Dotum Medium" panose="020B0600000101010101" charset="-127"/>
                <a:ea typeface="Arita Dotum Medium" panose="020B0600000101010101" charset="-127"/>
              </a:endParaRPr>
            </a:p>
            <a:p>
              <a:pPr marL="474979" lvl="1" indent="-237490">
                <a:lnSpc>
                  <a:spcPct val="150000"/>
                </a:lnSpc>
                <a:buFont typeface="Arial"/>
                <a:buChar char="•"/>
              </a:pPr>
              <a:r>
                <a:rPr lang="ko-KR" altLang="en-US" sz="2400" b="1" kern="0" dirty="0">
                  <a:solidFill>
                    <a:srgbClr val="000000"/>
                  </a:solidFill>
                  <a:latin typeface="Arita Dotum Medium" panose="020B0600000101010101" charset="-127"/>
                  <a:ea typeface="Arita Dotum Medium" panose="020B0600000101010101" charset="-127"/>
                </a:rPr>
                <a:t>팀원들이 아이디어를 생각해내고 구체화하는 공장처럼 활발하게 활동한다는 의미를 지니기도 한다</a:t>
              </a:r>
              <a:r>
                <a:rPr lang="en-US" altLang="ko-KR" sz="2400" b="1" kern="0" dirty="0">
                  <a:solidFill>
                    <a:srgbClr val="000000"/>
                  </a:solidFill>
                  <a:latin typeface="Arita Dotum Medium" panose="020B0600000101010101" charset="-127"/>
                  <a:ea typeface="Arita Dotum Medium" panose="020B0600000101010101" charset="-127"/>
                </a:rPr>
                <a:t>.</a:t>
              </a:r>
            </a:p>
            <a:p>
              <a:pPr marL="474979" lvl="1" indent="-237490">
                <a:lnSpc>
                  <a:spcPct val="150000"/>
                </a:lnSpc>
                <a:buFont typeface="Arial"/>
                <a:buChar char="•"/>
              </a:pPr>
              <a:endParaRPr lang="en-US" sz="2199" dirty="0">
                <a:solidFill>
                  <a:srgbClr val="000000"/>
                </a:solidFill>
                <a:latin typeface="Arita Dotum Medium"/>
                <a:ea typeface="Arita Dotum Medium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8964847" cy="591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ko-KR" altLang="en-US" sz="3500" dirty="0">
                  <a:solidFill>
                    <a:srgbClr val="003EA8"/>
                  </a:solidFill>
                  <a:latin typeface="Arita Dotum Bold"/>
                  <a:ea typeface="Arita Dotum Bold"/>
                </a:rPr>
                <a:t>소개</a:t>
              </a:r>
              <a:endParaRPr lang="en-US" sz="3500" dirty="0">
                <a:solidFill>
                  <a:srgbClr val="003EA8"/>
                </a:solidFill>
                <a:latin typeface="Arita Dotum Bold"/>
                <a:ea typeface="Arita Dotum Bold"/>
              </a:endParaRPr>
            </a:p>
          </p:txBody>
        </p:sp>
      </p:grpSp>
      <p:sp>
        <p:nvSpPr>
          <p:cNvPr id="9" name="Freeform 17">
            <a:extLst>
              <a:ext uri="{FF2B5EF4-FFF2-40B4-BE49-F238E27FC236}">
                <a16:creationId xmlns:a16="http://schemas.microsoft.com/office/drawing/2014/main" id="{825EC1AF-3A4E-95C1-D5FC-D19BE33A98C7}"/>
              </a:ext>
            </a:extLst>
          </p:cNvPr>
          <p:cNvSpPr/>
          <p:nvPr/>
        </p:nvSpPr>
        <p:spPr>
          <a:xfrm>
            <a:off x="9960934" y="3295954"/>
            <a:ext cx="3380737" cy="3220920"/>
          </a:xfrm>
          <a:custGeom>
            <a:avLst/>
            <a:gdLst/>
            <a:ahLst/>
            <a:cxnLst/>
            <a:rect l="l" t="t" r="r" b="b"/>
            <a:pathLst>
              <a:path w="1999180" h="1904673">
                <a:moveTo>
                  <a:pt x="0" y="0"/>
                </a:moveTo>
                <a:lnTo>
                  <a:pt x="1999180" y="0"/>
                </a:lnTo>
                <a:lnTo>
                  <a:pt x="1999180" y="1904673"/>
                </a:lnTo>
                <a:lnTo>
                  <a:pt x="0" y="19046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1" name="Freeform 16">
            <a:extLst>
              <a:ext uri="{FF2B5EF4-FFF2-40B4-BE49-F238E27FC236}">
                <a16:creationId xmlns:a16="http://schemas.microsoft.com/office/drawing/2014/main" id="{033097D3-F61E-85EF-B7BF-F9B0DA2EE37B}"/>
              </a:ext>
            </a:extLst>
          </p:cNvPr>
          <p:cNvSpPr/>
          <p:nvPr/>
        </p:nvSpPr>
        <p:spPr>
          <a:xfrm>
            <a:off x="13856237" y="3235000"/>
            <a:ext cx="3241529" cy="3159017"/>
          </a:xfrm>
          <a:custGeom>
            <a:avLst/>
            <a:gdLst/>
            <a:ahLst/>
            <a:cxnLst/>
            <a:rect l="l" t="t" r="r" b="b"/>
            <a:pathLst>
              <a:path w="2193470" h="2137636">
                <a:moveTo>
                  <a:pt x="0" y="0"/>
                </a:moveTo>
                <a:lnTo>
                  <a:pt x="2193470" y="0"/>
                </a:lnTo>
                <a:lnTo>
                  <a:pt x="2193470" y="2137636"/>
                </a:lnTo>
                <a:lnTo>
                  <a:pt x="0" y="21376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2" name="Freeform 15">
            <a:extLst>
              <a:ext uri="{FF2B5EF4-FFF2-40B4-BE49-F238E27FC236}">
                <a16:creationId xmlns:a16="http://schemas.microsoft.com/office/drawing/2014/main" id="{9FBE0CF2-136E-AD8E-25CF-A66493CE1531}"/>
              </a:ext>
            </a:extLst>
          </p:cNvPr>
          <p:cNvSpPr/>
          <p:nvPr/>
        </p:nvSpPr>
        <p:spPr>
          <a:xfrm>
            <a:off x="11597192" y="4883648"/>
            <a:ext cx="3241529" cy="3580003"/>
          </a:xfrm>
          <a:custGeom>
            <a:avLst/>
            <a:gdLst/>
            <a:ahLst/>
            <a:cxnLst/>
            <a:rect l="l" t="t" r="r" b="b"/>
            <a:pathLst>
              <a:path w="2084335" h="2301977">
                <a:moveTo>
                  <a:pt x="0" y="0"/>
                </a:moveTo>
                <a:lnTo>
                  <a:pt x="2084335" y="0"/>
                </a:lnTo>
                <a:lnTo>
                  <a:pt x="2084335" y="2301977"/>
                </a:lnTo>
                <a:lnTo>
                  <a:pt x="0" y="23019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22">
            <a:extLst>
              <a:ext uri="{FF2B5EF4-FFF2-40B4-BE49-F238E27FC236}">
                <a16:creationId xmlns:a16="http://schemas.microsoft.com/office/drawing/2014/main" id="{A24B48B2-0DDC-AB40-0913-C5989FA4D7DD}"/>
              </a:ext>
            </a:extLst>
          </p:cNvPr>
          <p:cNvSpPr/>
          <p:nvPr/>
        </p:nvSpPr>
        <p:spPr>
          <a:xfrm>
            <a:off x="13625403" y="7903318"/>
            <a:ext cx="2455232" cy="611576"/>
          </a:xfrm>
          <a:custGeom>
            <a:avLst/>
            <a:gdLst/>
            <a:ahLst/>
            <a:cxnLst/>
            <a:rect l="l" t="t" r="r" b="b"/>
            <a:pathLst>
              <a:path w="2455232" h="611576">
                <a:moveTo>
                  <a:pt x="0" y="0"/>
                </a:moveTo>
                <a:lnTo>
                  <a:pt x="2455232" y="0"/>
                </a:lnTo>
                <a:lnTo>
                  <a:pt x="2455232" y="611576"/>
                </a:lnTo>
                <a:lnTo>
                  <a:pt x="0" y="6115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94B66F9E-82F2-A3C8-6F13-57E679F312C9}"/>
              </a:ext>
            </a:extLst>
          </p:cNvPr>
          <p:cNvSpPr/>
          <p:nvPr/>
        </p:nvSpPr>
        <p:spPr>
          <a:xfrm>
            <a:off x="1956781" y="6452659"/>
            <a:ext cx="6215043" cy="1756447"/>
          </a:xfrm>
          <a:custGeom>
            <a:avLst/>
            <a:gdLst/>
            <a:ahLst/>
            <a:cxnLst/>
            <a:rect l="l" t="t" r="r" b="b"/>
            <a:pathLst>
              <a:path w="4393894" h="1382079">
                <a:moveTo>
                  <a:pt x="0" y="0"/>
                </a:moveTo>
                <a:lnTo>
                  <a:pt x="4393894" y="0"/>
                </a:lnTo>
                <a:lnTo>
                  <a:pt x="4393894" y="1382079"/>
                </a:lnTo>
                <a:lnTo>
                  <a:pt x="0" y="13820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24350" r="-1470" b="-560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7957782" y="3561264"/>
            <a:ext cx="9405907" cy="5777998"/>
            <a:chOff x="0" y="0"/>
            <a:chExt cx="3286657" cy="21078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2107829"/>
            </a:xfrm>
            <a:custGeom>
              <a:avLst/>
              <a:gdLst/>
              <a:ahLst/>
              <a:cxnLst/>
              <a:rect l="l" t="t" r="r" b="b"/>
              <a:pathLst>
                <a:path w="3286657" h="2107829">
                  <a:moveTo>
                    <a:pt x="0" y="0"/>
                  </a:moveTo>
                  <a:lnTo>
                    <a:pt x="3286657" y="0"/>
                  </a:lnTo>
                  <a:lnTo>
                    <a:pt x="3286657" y="2107829"/>
                  </a:lnTo>
                  <a:lnTo>
                    <a:pt x="0" y="21078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5145" y="3561264"/>
            <a:ext cx="7087021" cy="5777998"/>
            <a:chOff x="0" y="0"/>
            <a:chExt cx="2585364" cy="21078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85364" cy="2107829"/>
            </a:xfrm>
            <a:custGeom>
              <a:avLst/>
              <a:gdLst/>
              <a:ahLst/>
              <a:cxnLst/>
              <a:rect l="l" t="t" r="r" b="b"/>
              <a:pathLst>
                <a:path w="2585364" h="2107829">
                  <a:moveTo>
                    <a:pt x="0" y="0"/>
                  </a:moveTo>
                  <a:lnTo>
                    <a:pt x="2585364" y="0"/>
                  </a:lnTo>
                  <a:lnTo>
                    <a:pt x="2585364" y="2107829"/>
                  </a:lnTo>
                  <a:lnTo>
                    <a:pt x="0" y="21078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05495" y="973442"/>
            <a:ext cx="16425212" cy="1919447"/>
            <a:chOff x="0" y="0"/>
            <a:chExt cx="5991962" cy="7002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91962" cy="700219"/>
            </a:xfrm>
            <a:custGeom>
              <a:avLst/>
              <a:gdLst/>
              <a:ahLst/>
              <a:cxnLst/>
              <a:rect l="l" t="t" r="r" b="b"/>
              <a:pathLst>
                <a:path w="5991962" h="700219">
                  <a:moveTo>
                    <a:pt x="0" y="0"/>
                  </a:moveTo>
                  <a:lnTo>
                    <a:pt x="5991962" y="0"/>
                  </a:lnTo>
                  <a:lnTo>
                    <a:pt x="5991962" y="700219"/>
                  </a:lnTo>
                  <a:lnTo>
                    <a:pt x="0" y="7002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8" name="Freeform 18"/>
          <p:cNvSpPr/>
          <p:nvPr/>
        </p:nvSpPr>
        <p:spPr>
          <a:xfrm>
            <a:off x="-517834" y="389330"/>
            <a:ext cx="3927179" cy="1392364"/>
          </a:xfrm>
          <a:custGeom>
            <a:avLst/>
            <a:gdLst/>
            <a:ahLst/>
            <a:cxnLst/>
            <a:rect l="l" t="t" r="r" b="b"/>
            <a:pathLst>
              <a:path w="3927179" h="1392364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14826857" y="8505307"/>
            <a:ext cx="3927179" cy="1392364"/>
          </a:xfrm>
          <a:custGeom>
            <a:avLst/>
            <a:gdLst/>
            <a:ahLst/>
            <a:cxnLst/>
            <a:rect l="l" t="t" r="r" b="b"/>
            <a:pathLst>
              <a:path w="3927179" h="1392364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75" name="직선 연결선 95"/>
          <p:cNvCxnSpPr/>
          <p:nvPr/>
        </p:nvCxnSpPr>
        <p:spPr>
          <a:xfrm rot="16200000" flipH="1">
            <a:off x="3238500" y="7467600"/>
            <a:ext cx="20574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95"/>
          <p:cNvCxnSpPr/>
          <p:nvPr/>
        </p:nvCxnSpPr>
        <p:spPr>
          <a:xfrm rot="16200000" flipH="1">
            <a:off x="6743700" y="7391400"/>
            <a:ext cx="20574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95"/>
          <p:cNvCxnSpPr/>
          <p:nvPr/>
        </p:nvCxnSpPr>
        <p:spPr>
          <a:xfrm rot="16200000" flipH="1">
            <a:off x="10020300" y="7315200"/>
            <a:ext cx="20574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95"/>
          <p:cNvCxnSpPr/>
          <p:nvPr/>
        </p:nvCxnSpPr>
        <p:spPr>
          <a:xfrm rot="16200000" flipH="1">
            <a:off x="12992100" y="7315200"/>
            <a:ext cx="20574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1347190" y="7010301"/>
            <a:ext cx="2362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b="1" dirty="0" err="1">
                <a:latin typeface="Arita Dotum Medium" panose="020B0600000101010101" charset="-127"/>
                <a:ea typeface="Arita Dotum Medium" panose="020B0600000101010101" charset="-127"/>
              </a:rPr>
              <a:t>오효택</a:t>
            </a:r>
            <a:endParaRPr lang="en-US" altLang="ko-KR" sz="2800" b="1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>
              <a:defRPr/>
            </a:pPr>
            <a:r>
              <a:rPr lang="en-US" altLang="ko-KR" sz="2000" b="1" dirty="0">
                <a:latin typeface="Arita Dotum Medium" panose="020B0600000101010101" charset="-127"/>
                <a:ea typeface="Arita Dotum Medium" panose="020B0600000101010101" charset="-127"/>
              </a:rPr>
              <a:t>(E-</a:t>
            </a:r>
            <a:r>
              <a:rPr lang="ko-KR" altLang="en-US" sz="2000" b="1" dirty="0">
                <a:latin typeface="Arita Dotum Medium" panose="020B0600000101010101" charset="-127"/>
                <a:ea typeface="Arita Dotum Medium" panose="020B0600000101010101" charset="-127"/>
              </a:rPr>
              <a:t>일치형</a:t>
            </a:r>
            <a:r>
              <a:rPr lang="en-US" altLang="ko-KR" sz="2000" b="1" dirty="0">
                <a:latin typeface="Arita Dotum Medium" panose="020B0600000101010101" charset="-127"/>
                <a:ea typeface="Arita Dotum Medium" panose="020B0600000101010101" charset="-127"/>
              </a:rPr>
              <a:t>)</a:t>
            </a:r>
          </a:p>
          <a:p>
            <a:pPr algn="ctr">
              <a:defRPr/>
            </a:pPr>
            <a:endParaRPr lang="en-US" altLang="ko-KR" sz="2000" b="1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>
              <a:defRPr/>
            </a:pPr>
            <a:r>
              <a:rPr lang="en-US" altLang="ko-KR" sz="2800" b="1" dirty="0">
                <a:latin typeface="Arita Dotum Medium" panose="020B0600000101010101" charset="-127"/>
                <a:ea typeface="Arita Dotum Medium" panose="020B0600000101010101" charset="-127"/>
              </a:rPr>
              <a:t>PM &amp; HW</a:t>
            </a:r>
            <a:endParaRPr lang="ko-KR" altLang="en-US" sz="2800" b="1" dirty="0"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981800" y="7010301"/>
            <a:ext cx="2362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b="1" dirty="0">
                <a:latin typeface="Arita Dotum Medium" panose="020B0600000101010101" charset="-127"/>
                <a:ea typeface="Arita Dotum Medium" panose="020B0600000101010101" charset="-127"/>
              </a:rPr>
              <a:t>이다은</a:t>
            </a:r>
            <a:endParaRPr lang="en-US" altLang="ko-KR" sz="2800" b="1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>
              <a:defRPr/>
            </a:pPr>
            <a:r>
              <a:rPr lang="en-US" altLang="ko-KR" sz="2000" b="1" dirty="0">
                <a:latin typeface="Arita Dotum Medium" panose="020B0600000101010101" charset="-127"/>
                <a:ea typeface="Arita Dotum Medium" panose="020B0600000101010101" charset="-127"/>
              </a:rPr>
              <a:t>(C-</a:t>
            </a:r>
            <a:r>
              <a:rPr lang="ko-KR" altLang="en-US" sz="2000" b="1" dirty="0">
                <a:latin typeface="Arita Dotum Medium" panose="020B0600000101010101" charset="-127"/>
                <a:ea typeface="Arita Dotum Medium" panose="020B0600000101010101" charset="-127"/>
              </a:rPr>
              <a:t>초이성형</a:t>
            </a:r>
            <a:r>
              <a:rPr lang="en-US" altLang="ko-KR" sz="2000" b="1" dirty="0">
                <a:latin typeface="Arita Dotum Medium" panose="020B0600000101010101" charset="-127"/>
                <a:ea typeface="Arita Dotum Medium" panose="020B0600000101010101" charset="-127"/>
              </a:rPr>
              <a:t>)</a:t>
            </a:r>
          </a:p>
          <a:p>
            <a:pPr algn="ctr">
              <a:defRPr/>
            </a:pPr>
            <a:endParaRPr lang="en-US" altLang="ko-KR" sz="2000" b="1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>
              <a:defRPr/>
            </a:pPr>
            <a:r>
              <a:rPr lang="en-US" altLang="ko-KR" sz="2800" b="1" dirty="0">
                <a:latin typeface="Arita Dotum Medium" panose="020B0600000101010101" charset="-127"/>
                <a:ea typeface="Arita Dotum Medium" panose="020B0600000101010101" charset="-127"/>
              </a:rPr>
              <a:t>HW 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8378190" y="6972300"/>
            <a:ext cx="2362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b="1" dirty="0" err="1">
                <a:latin typeface="Arita Dotum Medium" panose="020B0600000101010101" charset="-127"/>
                <a:ea typeface="Arita Dotum Medium" panose="020B0600000101010101" charset="-127"/>
              </a:rPr>
              <a:t>유주오</a:t>
            </a:r>
            <a:endParaRPr lang="en-US" altLang="ko-KR" sz="2800" b="1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>
              <a:defRPr/>
            </a:pPr>
            <a:r>
              <a:rPr lang="en-US" altLang="ko-KR" sz="2000" b="1" dirty="0">
                <a:latin typeface="Arita Dotum Medium" panose="020B0600000101010101" charset="-127"/>
                <a:ea typeface="Arita Dotum Medium" panose="020B0600000101010101" charset="-127"/>
              </a:rPr>
              <a:t>(D-</a:t>
            </a:r>
            <a:r>
              <a:rPr lang="ko-KR" altLang="en-US" sz="2000" b="1" dirty="0">
                <a:latin typeface="Arita Dotum Medium" panose="020B0600000101010101" charset="-127"/>
                <a:ea typeface="Arita Dotum Medium" panose="020B0600000101010101" charset="-127"/>
              </a:rPr>
              <a:t>산만형</a:t>
            </a:r>
            <a:r>
              <a:rPr lang="en-US" altLang="ko-KR" sz="2000" b="1" dirty="0">
                <a:latin typeface="Arita Dotum Medium" panose="020B0600000101010101" charset="-127"/>
                <a:ea typeface="Arita Dotum Medium" panose="020B0600000101010101" charset="-127"/>
              </a:rPr>
              <a:t>)</a:t>
            </a:r>
          </a:p>
          <a:p>
            <a:pPr algn="ctr">
              <a:defRPr/>
            </a:pPr>
            <a:endParaRPr lang="ko-KR" altLang="en-US" sz="2000" b="1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>
              <a:defRPr/>
            </a:pPr>
            <a:r>
              <a:rPr lang="en-US" altLang="ko-KR" sz="2800" b="1" dirty="0">
                <a:latin typeface="Arita Dotum Medium" panose="020B0600000101010101" charset="-127"/>
                <a:ea typeface="Arita Dotum Medium" panose="020B0600000101010101" charset="-127"/>
              </a:rPr>
              <a:t>SW</a:t>
            </a:r>
            <a:endParaRPr lang="ko-KR" altLang="en-US" sz="2800" b="1" dirty="0"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1536093" y="7010301"/>
            <a:ext cx="2362200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b="1" dirty="0">
                <a:latin typeface="Arita Dotum Medium" panose="020B0600000101010101" charset="-127"/>
                <a:ea typeface="Arita Dotum Medium" panose="020B0600000101010101" charset="-127"/>
              </a:rPr>
              <a:t>김무성</a:t>
            </a:r>
            <a:endParaRPr lang="en-US" altLang="ko-KR" sz="2800" b="1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>
              <a:defRPr/>
            </a:pPr>
            <a:r>
              <a:rPr lang="en-US" altLang="ko-KR" sz="2000" b="1" dirty="0">
                <a:latin typeface="Arita Dotum Medium" panose="020B0600000101010101" charset="-127"/>
                <a:ea typeface="Arita Dotum Medium" panose="020B0600000101010101" charset="-127"/>
              </a:rPr>
              <a:t>(C-</a:t>
            </a:r>
            <a:r>
              <a:rPr lang="ko-KR" altLang="en-US" sz="2000" b="1" dirty="0">
                <a:latin typeface="Arita Dotum Medium" panose="020B0600000101010101" charset="-127"/>
                <a:ea typeface="Arita Dotum Medium" panose="020B0600000101010101" charset="-127"/>
              </a:rPr>
              <a:t>초이성형</a:t>
            </a:r>
            <a:r>
              <a:rPr lang="en-US" altLang="ko-KR" sz="2000" b="1" dirty="0">
                <a:latin typeface="Arita Dotum Medium" panose="020B0600000101010101" charset="-127"/>
                <a:ea typeface="Arita Dotum Medium" panose="020B0600000101010101" charset="-127"/>
              </a:rPr>
              <a:t>)</a:t>
            </a:r>
          </a:p>
          <a:p>
            <a:pPr algn="ctr">
              <a:defRPr/>
            </a:pPr>
            <a:endParaRPr lang="ko-KR" altLang="en-US" sz="1400" b="1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>
              <a:defRPr/>
            </a:pPr>
            <a:r>
              <a:rPr lang="en-US" altLang="ko-KR" sz="2800" b="1" dirty="0">
                <a:latin typeface="Arita Dotum Medium" panose="020B0600000101010101" charset="-127"/>
                <a:ea typeface="Arita Dotum Medium" panose="020B0600000101010101" charset="-127"/>
              </a:rPr>
              <a:t>SW </a:t>
            </a:r>
          </a:p>
          <a:p>
            <a:pPr algn="ctr">
              <a:defRPr/>
            </a:pPr>
            <a:endParaRPr lang="en-US" altLang="ko-KR" sz="2800" b="1" dirty="0"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4507893" y="6990545"/>
            <a:ext cx="23621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b="1" dirty="0" err="1">
                <a:latin typeface="Arita Dotum Medium" panose="020B0600000101010101" charset="-127"/>
                <a:ea typeface="Arita Dotum Medium" panose="020B0600000101010101" charset="-127"/>
              </a:rPr>
              <a:t>주환성</a:t>
            </a:r>
            <a:endParaRPr lang="en-US" altLang="ko-KR" sz="2800" b="1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>
              <a:defRPr/>
            </a:pPr>
            <a:r>
              <a:rPr lang="en-US" altLang="ko-KR" sz="2000" b="1" dirty="0">
                <a:latin typeface="Arita Dotum Medium" panose="020B0600000101010101" charset="-127"/>
                <a:ea typeface="Arita Dotum Medium" panose="020B0600000101010101" charset="-127"/>
              </a:rPr>
              <a:t>(A-</a:t>
            </a:r>
            <a:r>
              <a:rPr lang="ko-KR" altLang="en-US" sz="2000" b="1" dirty="0">
                <a:latin typeface="Arita Dotum Medium" panose="020B0600000101010101" charset="-127"/>
                <a:ea typeface="Arita Dotum Medium" panose="020B0600000101010101" charset="-127"/>
              </a:rPr>
              <a:t>회유형</a:t>
            </a:r>
            <a:r>
              <a:rPr lang="en-US" altLang="ko-KR" sz="2000" b="1" dirty="0">
                <a:latin typeface="Arita Dotum Medium" panose="020B0600000101010101" charset="-127"/>
                <a:ea typeface="Arita Dotum Medium" panose="020B0600000101010101" charset="-127"/>
              </a:rPr>
              <a:t>)</a:t>
            </a:r>
          </a:p>
          <a:p>
            <a:pPr algn="ctr">
              <a:defRPr/>
            </a:pPr>
            <a:endParaRPr lang="en-US" altLang="ko-KR" sz="2000" b="1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>
              <a:defRPr/>
            </a:pPr>
            <a:r>
              <a:rPr lang="en-US" altLang="ko-KR" sz="2800" b="1" dirty="0">
                <a:latin typeface="Arita Dotum Medium" panose="020B0600000101010101" charset="-127"/>
                <a:ea typeface="Arita Dotum Medium" panose="020B0600000101010101" charset="-127"/>
              </a:rPr>
              <a:t>Server</a:t>
            </a:r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C8ABB183-10FF-847D-7E2C-1C0C42E01A19}"/>
              </a:ext>
            </a:extLst>
          </p:cNvPr>
          <p:cNvSpPr txBox="1"/>
          <p:nvPr/>
        </p:nvSpPr>
        <p:spPr>
          <a:xfrm>
            <a:off x="3317883" y="1215811"/>
            <a:ext cx="11600436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9000" dirty="0">
                <a:solidFill>
                  <a:srgbClr val="003EA8"/>
                </a:solidFill>
                <a:ea typeface="Arita Dotum Bold"/>
              </a:rPr>
              <a:t>창의력 공장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1" name="Freeform 20">
            <a:extLst>
              <a:ext uri="{FF2B5EF4-FFF2-40B4-BE49-F238E27FC236}">
                <a16:creationId xmlns:a16="http://schemas.microsoft.com/office/drawing/2014/main" id="{6CE4D811-274D-5E28-671F-4DCAA7B42D0D}"/>
              </a:ext>
            </a:extLst>
          </p:cNvPr>
          <p:cNvSpPr/>
          <p:nvPr/>
        </p:nvSpPr>
        <p:spPr>
          <a:xfrm>
            <a:off x="1519970" y="4295019"/>
            <a:ext cx="2306955" cy="2013343"/>
          </a:xfrm>
          <a:custGeom>
            <a:avLst/>
            <a:gdLst/>
            <a:ahLst/>
            <a:cxnLst/>
            <a:rect l="l" t="t" r="r" b="b"/>
            <a:pathLst>
              <a:path w="2306955" h="2013343">
                <a:moveTo>
                  <a:pt x="0" y="0"/>
                </a:moveTo>
                <a:lnTo>
                  <a:pt x="2306956" y="0"/>
                </a:lnTo>
                <a:lnTo>
                  <a:pt x="2306956" y="2013343"/>
                </a:lnTo>
                <a:lnTo>
                  <a:pt x="0" y="20133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A7E7213A-E7C2-DC84-D1F9-807132D9F1A6}"/>
              </a:ext>
            </a:extLst>
          </p:cNvPr>
          <p:cNvSpPr/>
          <p:nvPr/>
        </p:nvSpPr>
        <p:spPr>
          <a:xfrm>
            <a:off x="5352217" y="4138058"/>
            <a:ext cx="1570191" cy="2137636"/>
          </a:xfrm>
          <a:custGeom>
            <a:avLst/>
            <a:gdLst/>
            <a:ahLst/>
            <a:cxnLst/>
            <a:rect l="l" t="t" r="r" b="b"/>
            <a:pathLst>
              <a:path w="1570191" h="2137636">
                <a:moveTo>
                  <a:pt x="0" y="0"/>
                </a:moveTo>
                <a:lnTo>
                  <a:pt x="1570191" y="0"/>
                </a:lnTo>
                <a:lnTo>
                  <a:pt x="1570191" y="2137636"/>
                </a:lnTo>
                <a:lnTo>
                  <a:pt x="0" y="21376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6">
            <a:extLst>
              <a:ext uri="{FF2B5EF4-FFF2-40B4-BE49-F238E27FC236}">
                <a16:creationId xmlns:a16="http://schemas.microsoft.com/office/drawing/2014/main" id="{CD02BE69-28DA-76C3-AF74-BC4F1F8E8E9B}"/>
              </a:ext>
            </a:extLst>
          </p:cNvPr>
          <p:cNvSpPr/>
          <p:nvPr/>
        </p:nvSpPr>
        <p:spPr>
          <a:xfrm>
            <a:off x="8462555" y="4174646"/>
            <a:ext cx="2193470" cy="2137636"/>
          </a:xfrm>
          <a:custGeom>
            <a:avLst/>
            <a:gdLst/>
            <a:ahLst/>
            <a:cxnLst/>
            <a:rect l="l" t="t" r="r" b="b"/>
            <a:pathLst>
              <a:path w="2193470" h="2137636">
                <a:moveTo>
                  <a:pt x="0" y="0"/>
                </a:moveTo>
                <a:lnTo>
                  <a:pt x="2193470" y="0"/>
                </a:lnTo>
                <a:lnTo>
                  <a:pt x="2193470" y="2137636"/>
                </a:lnTo>
                <a:lnTo>
                  <a:pt x="0" y="21376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7">
            <a:extLst>
              <a:ext uri="{FF2B5EF4-FFF2-40B4-BE49-F238E27FC236}">
                <a16:creationId xmlns:a16="http://schemas.microsoft.com/office/drawing/2014/main" id="{A6FA2C1C-AF8F-C9CB-FB3D-661C26814576}"/>
              </a:ext>
            </a:extLst>
          </p:cNvPr>
          <p:cNvSpPr/>
          <p:nvPr/>
        </p:nvSpPr>
        <p:spPr>
          <a:xfrm>
            <a:off x="14689402" y="4349353"/>
            <a:ext cx="1999180" cy="1904673"/>
          </a:xfrm>
          <a:custGeom>
            <a:avLst/>
            <a:gdLst/>
            <a:ahLst/>
            <a:cxnLst/>
            <a:rect l="l" t="t" r="r" b="b"/>
            <a:pathLst>
              <a:path w="1999180" h="1904673">
                <a:moveTo>
                  <a:pt x="0" y="0"/>
                </a:moveTo>
                <a:lnTo>
                  <a:pt x="1999180" y="0"/>
                </a:lnTo>
                <a:lnTo>
                  <a:pt x="1999180" y="1904673"/>
                </a:lnTo>
                <a:lnTo>
                  <a:pt x="0" y="19046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8">
            <a:extLst>
              <a:ext uri="{FF2B5EF4-FFF2-40B4-BE49-F238E27FC236}">
                <a16:creationId xmlns:a16="http://schemas.microsoft.com/office/drawing/2014/main" id="{5B69F8C3-E189-B5B2-961C-9813695B8B61}"/>
              </a:ext>
            </a:extLst>
          </p:cNvPr>
          <p:cNvSpPr/>
          <p:nvPr/>
        </p:nvSpPr>
        <p:spPr>
          <a:xfrm>
            <a:off x="11614763" y="4266770"/>
            <a:ext cx="1840274" cy="2069838"/>
          </a:xfrm>
          <a:custGeom>
            <a:avLst/>
            <a:gdLst/>
            <a:ahLst/>
            <a:cxnLst/>
            <a:rect l="l" t="t" r="r" b="b"/>
            <a:pathLst>
              <a:path w="1840274" h="2069838">
                <a:moveTo>
                  <a:pt x="0" y="0"/>
                </a:moveTo>
                <a:lnTo>
                  <a:pt x="1840274" y="0"/>
                </a:lnTo>
                <a:lnTo>
                  <a:pt x="1840274" y="2069838"/>
                </a:lnTo>
                <a:lnTo>
                  <a:pt x="0" y="206983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2E76F4C9-BAB8-7AA0-EEC0-87E0BF2D99C9}"/>
              </a:ext>
            </a:extLst>
          </p:cNvPr>
          <p:cNvSpPr txBox="1"/>
          <p:nvPr/>
        </p:nvSpPr>
        <p:spPr>
          <a:xfrm>
            <a:off x="14918319" y="143165"/>
            <a:ext cx="3265065" cy="343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89" lvl="1">
              <a:lnSpc>
                <a:spcPts val="2859"/>
              </a:lnSpc>
            </a:pPr>
            <a:r>
              <a:rPr lang="en-US" sz="2199" dirty="0">
                <a:solidFill>
                  <a:srgbClr val="000000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199" dirty="0" err="1">
                <a:solidFill>
                  <a:srgbClr val="000000"/>
                </a:solidFill>
                <a:latin typeface="Arita Dotum Medium"/>
                <a:ea typeface="Arita Dotum Medium"/>
              </a:rPr>
              <a:t>사티어의</a:t>
            </a:r>
            <a:r>
              <a:rPr lang="ko-KR" altLang="en-US" sz="2199" dirty="0">
                <a:solidFill>
                  <a:srgbClr val="000000"/>
                </a:solidFill>
                <a:latin typeface="Arita Dotum Medium"/>
                <a:ea typeface="Arita Dotum Medium"/>
              </a:rPr>
              <a:t> 의사소통 유형</a:t>
            </a:r>
            <a:r>
              <a:rPr lang="en-US" altLang="ko-KR" sz="2199" dirty="0">
                <a:solidFill>
                  <a:srgbClr val="000000"/>
                </a:solidFill>
                <a:latin typeface="Arita Dotum Medium"/>
                <a:ea typeface="Arita Dotum Medium"/>
              </a:rPr>
              <a:t>)</a:t>
            </a:r>
            <a:endParaRPr lang="en-US" sz="2199" dirty="0">
              <a:solidFill>
                <a:srgbClr val="000000"/>
              </a:solidFill>
              <a:latin typeface="Arita Dotum Medium"/>
              <a:ea typeface="Arita Dotum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57204"/>
            <a:ext cx="9009410" cy="1907038"/>
            <a:chOff x="0" y="0"/>
            <a:chExt cx="328665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4" y="2949273"/>
            <a:ext cx="9009410" cy="6952695"/>
            <a:chOff x="0" y="0"/>
            <a:chExt cx="3286657" cy="21114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86657" cy="2111403"/>
            </a:xfrm>
            <a:custGeom>
              <a:avLst/>
              <a:gdLst/>
              <a:ahLst/>
              <a:cxnLst/>
              <a:rect l="l" t="t" r="r" b="b"/>
              <a:pathLst>
                <a:path w="3286657" h="2111403">
                  <a:moveTo>
                    <a:pt x="0" y="0"/>
                  </a:moveTo>
                  <a:lnTo>
                    <a:pt x="3286657" y="0"/>
                  </a:lnTo>
                  <a:lnTo>
                    <a:pt x="328665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61151" y="657203"/>
            <a:ext cx="6502850" cy="9210695"/>
            <a:chOff x="0" y="0"/>
            <a:chExt cx="2585364" cy="29351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5364" cy="2935128"/>
            </a:xfrm>
            <a:custGeom>
              <a:avLst/>
              <a:gdLst/>
              <a:ahLst/>
              <a:cxnLst/>
              <a:rect l="l" t="t" r="r" b="b"/>
              <a:pathLst>
                <a:path w="2585364" h="2935128">
                  <a:moveTo>
                    <a:pt x="0" y="0"/>
                  </a:moveTo>
                  <a:lnTo>
                    <a:pt x="2585364" y="0"/>
                  </a:lnTo>
                  <a:lnTo>
                    <a:pt x="2585364" y="2935128"/>
                  </a:lnTo>
                  <a:lnTo>
                    <a:pt x="0" y="29351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887918" y="915431"/>
            <a:ext cx="704908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ko-KR" altLang="en-US" sz="9000" dirty="0">
                <a:solidFill>
                  <a:srgbClr val="003EA8"/>
                </a:solidFill>
                <a:ea typeface="Arita Dotum Bold"/>
              </a:rPr>
              <a:t>문제 상황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223747" y="3240043"/>
            <a:ext cx="8551061" cy="7200058"/>
            <a:chOff x="-882549" y="-738030"/>
            <a:chExt cx="11401416" cy="6821483"/>
          </a:xfrm>
        </p:grpSpPr>
        <p:sp>
          <p:nvSpPr>
            <p:cNvPr id="14" name="TextBox 14"/>
            <p:cNvSpPr txBox="1"/>
            <p:nvPr/>
          </p:nvSpPr>
          <p:spPr>
            <a:xfrm>
              <a:off x="-882549" y="825165"/>
              <a:ext cx="11401416" cy="525828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74979" lvl="1" indent="-237490">
                <a:lnSpc>
                  <a:spcPts val="2859"/>
                </a:lnSpc>
                <a:buFont typeface="Arial"/>
                <a:buChar char="•"/>
              </a:pPr>
              <a:r>
                <a:rPr lang="ko-KR" altLang="en-US" sz="2199" dirty="0">
                  <a:solidFill>
                    <a:srgbClr val="000000"/>
                  </a:solidFill>
                  <a:latin typeface="Arita Dotum Medium"/>
                  <a:ea typeface="Arita Dotum Medium"/>
                </a:rPr>
                <a:t>지구온난화</a:t>
              </a:r>
              <a:r>
                <a:rPr lang="en-US" altLang="ko-KR" sz="2199" dirty="0">
                  <a:solidFill>
                    <a:srgbClr val="000000"/>
                  </a:solidFill>
                  <a:latin typeface="Arita Dotum Medium"/>
                  <a:ea typeface="Arita Dotum Medium"/>
                </a:rPr>
                <a:t>/</a:t>
              </a:r>
              <a:r>
                <a:rPr lang="ko-KR" altLang="en-US" sz="2199" dirty="0">
                  <a:solidFill>
                    <a:srgbClr val="000000"/>
                  </a:solidFill>
                  <a:latin typeface="Arita Dotum Medium"/>
                  <a:ea typeface="Arita Dotum Medium"/>
                </a:rPr>
                <a:t>급격한 기후 변화 </a:t>
              </a:r>
              <a:r>
                <a:rPr lang="en-US" altLang="ko-KR" sz="2199" dirty="0">
                  <a:solidFill>
                    <a:srgbClr val="000000"/>
                  </a:solidFill>
                  <a:latin typeface="Arita Dotum Medium"/>
                  <a:ea typeface="Arita Dotum Medium"/>
                </a:rPr>
                <a:t>-&gt; </a:t>
              </a:r>
              <a:r>
                <a:rPr lang="ko-KR" altLang="en-US" sz="2199" dirty="0">
                  <a:solidFill>
                    <a:srgbClr val="000000"/>
                  </a:solidFill>
                  <a:latin typeface="Arita Dotum Medium"/>
                  <a:ea typeface="Arita Dotum Medium"/>
                </a:rPr>
                <a:t>지속 가능한 에너지 관심 증대</a:t>
              </a:r>
              <a:endParaRPr lang="en-US" altLang="ko-KR" sz="2199" dirty="0">
                <a:solidFill>
                  <a:srgbClr val="000000"/>
                </a:solidFill>
                <a:latin typeface="Arita Dotum Medium"/>
                <a:ea typeface="Arita Dotum Medium"/>
              </a:endParaRPr>
            </a:p>
            <a:p>
              <a:pPr marL="474979" lvl="1" indent="-237490">
                <a:lnSpc>
                  <a:spcPts val="2859"/>
                </a:lnSpc>
                <a:buFont typeface="Arial"/>
                <a:buChar char="•"/>
              </a:pPr>
              <a:endParaRPr lang="en-US" altLang="ko-KR" sz="2199" dirty="0">
                <a:solidFill>
                  <a:srgbClr val="000000"/>
                </a:solidFill>
                <a:latin typeface="Arita Dotum Medium"/>
                <a:ea typeface="Arita Dotum Medium"/>
              </a:endParaRPr>
            </a:p>
            <a:p>
              <a:pPr marL="474979" lvl="1" indent="-237490">
                <a:lnSpc>
                  <a:spcPts val="2859"/>
                </a:lnSpc>
                <a:buFont typeface="Arial"/>
                <a:buChar char="•"/>
              </a:pPr>
              <a:r>
                <a:rPr lang="ko-KR" altLang="en-US" sz="2199" dirty="0">
                  <a:solidFill>
                    <a:srgbClr val="000000"/>
                  </a:solidFill>
                  <a:latin typeface="Arita Dotum Medium"/>
                  <a:ea typeface="Arita Dotum Medium"/>
                </a:rPr>
                <a:t>하지만 높은 관심에 비해 관련 설비</a:t>
              </a:r>
              <a:r>
                <a:rPr lang="en-US" altLang="ko-KR" sz="2199" dirty="0">
                  <a:solidFill>
                    <a:srgbClr val="000000"/>
                  </a:solidFill>
                  <a:latin typeface="Arita Dotum Medium"/>
                  <a:ea typeface="Arita Dotum Medium"/>
                </a:rPr>
                <a:t>/</a:t>
              </a:r>
              <a:r>
                <a:rPr lang="ko-KR" altLang="en-US" sz="2199" dirty="0">
                  <a:solidFill>
                    <a:srgbClr val="000000"/>
                  </a:solidFill>
                  <a:latin typeface="Arita Dotum Medium"/>
                  <a:ea typeface="Arita Dotum Medium"/>
                </a:rPr>
                <a:t>제품 소비는 미미</a:t>
              </a:r>
              <a:endParaRPr lang="en-US" altLang="ko-KR" sz="2199" dirty="0">
                <a:solidFill>
                  <a:srgbClr val="000000"/>
                </a:solidFill>
                <a:latin typeface="Arita Dotum Medium"/>
                <a:ea typeface="Arita Dotum Medium"/>
              </a:endParaRPr>
            </a:p>
            <a:p>
              <a:pPr marL="474979" lvl="1" indent="-237490">
                <a:lnSpc>
                  <a:spcPts val="2859"/>
                </a:lnSpc>
                <a:buFont typeface="Arial"/>
                <a:buChar char="•"/>
              </a:pPr>
              <a:endParaRPr lang="en-US" altLang="ko-KR" sz="2199" dirty="0">
                <a:solidFill>
                  <a:srgbClr val="000000"/>
                </a:solidFill>
                <a:latin typeface="Arita Dotum Medium"/>
                <a:ea typeface="Arita Dotum Medium"/>
              </a:endParaRPr>
            </a:p>
            <a:p>
              <a:pPr marL="474979" lvl="1" indent="-237490">
                <a:lnSpc>
                  <a:spcPts val="2859"/>
                </a:lnSpc>
                <a:buFont typeface="Arial"/>
                <a:buChar char="•"/>
              </a:pPr>
              <a:r>
                <a:rPr lang="ko-KR" altLang="en-US" sz="2199" dirty="0">
                  <a:solidFill>
                    <a:srgbClr val="000000"/>
                  </a:solidFill>
                  <a:latin typeface="Arita Dotum Medium"/>
                  <a:ea typeface="Arita Dotum Medium"/>
                </a:rPr>
                <a:t>태양광 에너지 발전량에 대한 소비자의 욕구를 충족시키지 못함</a:t>
              </a:r>
              <a:br>
                <a:rPr lang="en-US" altLang="ko-KR" sz="2199" dirty="0">
                  <a:solidFill>
                    <a:srgbClr val="000000"/>
                  </a:solidFill>
                  <a:latin typeface="Arita Dotum Medium"/>
                  <a:ea typeface="Arita Dotum Medium"/>
                </a:rPr>
              </a:br>
              <a:r>
                <a:rPr lang="en-US" altLang="ko-KR" sz="2199" dirty="0">
                  <a:solidFill>
                    <a:srgbClr val="000000"/>
                  </a:solidFill>
                  <a:latin typeface="Arita Dotum Medium"/>
                  <a:ea typeface="Arita Dotum Medium"/>
                </a:rPr>
                <a:t>(</a:t>
              </a:r>
              <a:r>
                <a:rPr lang="ko-KR" altLang="en-US" sz="2199" dirty="0">
                  <a:solidFill>
                    <a:srgbClr val="000000"/>
                  </a:solidFill>
                  <a:highlight>
                    <a:srgbClr val="FFFF00"/>
                  </a:highlight>
                  <a:latin typeface="Arita Dotum Medium"/>
                  <a:ea typeface="Arita Dotum Medium"/>
                </a:rPr>
                <a:t>소비자의 기대치보다 낮은 </a:t>
              </a:r>
              <a:r>
                <a:rPr lang="en-US" altLang="ko-KR" sz="2199" dirty="0">
                  <a:solidFill>
                    <a:srgbClr val="000000"/>
                  </a:solidFill>
                  <a:highlight>
                    <a:srgbClr val="FFFF00"/>
                  </a:highlight>
                  <a:latin typeface="Arita Dotum Medium"/>
                  <a:ea typeface="Arita Dotum Medium"/>
                </a:rPr>
                <a:t>‘</a:t>
              </a:r>
              <a:r>
                <a:rPr lang="ko-KR" altLang="en-US" sz="2199" dirty="0">
                  <a:solidFill>
                    <a:srgbClr val="000000"/>
                  </a:solidFill>
                  <a:highlight>
                    <a:srgbClr val="FFFF00"/>
                  </a:highlight>
                  <a:latin typeface="Arita Dotum Medium"/>
                  <a:ea typeface="Arita Dotum Medium"/>
                </a:rPr>
                <a:t>비용</a:t>
              </a:r>
              <a:r>
                <a:rPr lang="en-US" altLang="ko-KR" sz="2199" dirty="0">
                  <a:solidFill>
                    <a:srgbClr val="000000"/>
                  </a:solidFill>
                  <a:highlight>
                    <a:srgbClr val="FFFF00"/>
                  </a:highlight>
                  <a:latin typeface="Arita Dotum Medium"/>
                  <a:ea typeface="Arita Dotum Medium"/>
                </a:rPr>
                <a:t> </a:t>
              </a:r>
              <a:r>
                <a:rPr lang="ko-KR" altLang="en-US" sz="2199" dirty="0">
                  <a:solidFill>
                    <a:srgbClr val="000000"/>
                  </a:solidFill>
                  <a:highlight>
                    <a:srgbClr val="FFFF00"/>
                  </a:highlight>
                  <a:latin typeface="Arita Dotum Medium"/>
                  <a:ea typeface="Arita Dotum Medium"/>
                </a:rPr>
                <a:t>대비 발전</a:t>
              </a:r>
              <a:r>
                <a:rPr lang="en-US" altLang="ko-KR" sz="2199" dirty="0">
                  <a:solidFill>
                    <a:srgbClr val="000000"/>
                  </a:solidFill>
                  <a:highlight>
                    <a:srgbClr val="FFFF00"/>
                  </a:highlight>
                  <a:latin typeface="Arita Dotum Medium"/>
                  <a:ea typeface="Arita Dotum Medium"/>
                </a:rPr>
                <a:t>’</a:t>
              </a:r>
              <a:r>
                <a:rPr lang="ko-KR" altLang="en-US" sz="2199" dirty="0">
                  <a:solidFill>
                    <a:srgbClr val="000000"/>
                  </a:solidFill>
                  <a:highlight>
                    <a:srgbClr val="FFFF00"/>
                  </a:highlight>
                  <a:latin typeface="Arita Dotum Medium"/>
                  <a:ea typeface="Arita Dotum Medium"/>
                </a:rPr>
                <a:t> 효율</a:t>
              </a:r>
              <a:r>
                <a:rPr lang="en-US" altLang="ko-KR" sz="2199" dirty="0">
                  <a:solidFill>
                    <a:srgbClr val="000000"/>
                  </a:solidFill>
                  <a:latin typeface="Arita Dotum Medium"/>
                  <a:ea typeface="Arita Dotum Medium"/>
                </a:rPr>
                <a:t>)</a:t>
              </a:r>
            </a:p>
            <a:p>
              <a:pPr marL="474979" lvl="1" indent="-237490">
                <a:lnSpc>
                  <a:spcPts val="2859"/>
                </a:lnSpc>
                <a:buFont typeface="Arial"/>
                <a:buChar char="•"/>
              </a:pPr>
              <a:endParaRPr lang="en-US" altLang="ko-KR" sz="2199" dirty="0">
                <a:solidFill>
                  <a:srgbClr val="000000"/>
                </a:solidFill>
                <a:latin typeface="Arita Dotum Medium"/>
                <a:ea typeface="Arita Dotum Medium"/>
              </a:endParaRPr>
            </a:p>
            <a:p>
              <a:pPr marL="474979" lvl="1" indent="-237490">
                <a:lnSpc>
                  <a:spcPts val="2859"/>
                </a:lnSpc>
                <a:buFont typeface="Arial"/>
                <a:buChar char="•"/>
              </a:pPr>
              <a:r>
                <a:rPr lang="ko-KR" altLang="en-US" sz="2199" dirty="0">
                  <a:solidFill>
                    <a:srgbClr val="000000"/>
                  </a:solidFill>
                  <a:latin typeface="Arita Dotum Medium"/>
                  <a:ea typeface="Arita Dotum Medium"/>
                </a:rPr>
                <a:t> </a:t>
              </a:r>
              <a:r>
                <a:rPr lang="ko-KR" altLang="en-US" sz="2199" dirty="0">
                  <a:solidFill>
                    <a:srgbClr val="000000"/>
                  </a:solidFill>
                  <a:highlight>
                    <a:srgbClr val="FFFF00"/>
                  </a:highlight>
                  <a:latin typeface="Arita Dotum Medium"/>
                  <a:ea typeface="Arita Dotum Medium"/>
                </a:rPr>
                <a:t>관련 기술 개발 및 연구</a:t>
              </a:r>
              <a:r>
                <a:rPr lang="ko-KR" altLang="en-US" sz="2199" dirty="0">
                  <a:solidFill>
                    <a:srgbClr val="000000"/>
                  </a:solidFill>
                  <a:latin typeface="Arita Dotum Medium"/>
                  <a:ea typeface="Arita Dotum Medium"/>
                </a:rPr>
                <a:t>에서는 이러한 욕구를 해소할 수 있는 </a:t>
              </a:r>
              <a:r>
                <a:rPr lang="en-US" altLang="ko-KR" sz="2199" dirty="0" err="1">
                  <a:solidFill>
                    <a:srgbClr val="000000"/>
                  </a:solidFill>
                  <a:highlight>
                    <a:srgbClr val="FFFF00"/>
                  </a:highlight>
                  <a:latin typeface="Arita Dotum Medium"/>
                  <a:ea typeface="Arita Dotum Medium"/>
                </a:rPr>
                <a:t>BreakThrough</a:t>
              </a:r>
              <a:r>
                <a:rPr lang="ko-KR" altLang="en-US" sz="2199" dirty="0">
                  <a:solidFill>
                    <a:srgbClr val="000000"/>
                  </a:solidFill>
                  <a:highlight>
                    <a:srgbClr val="FFFF00"/>
                  </a:highlight>
                  <a:latin typeface="Arita Dotum Medium"/>
                  <a:ea typeface="Arita Dotum Medium"/>
                </a:rPr>
                <a:t>가 아직 없는 상태</a:t>
              </a:r>
              <a:endParaRPr lang="en-US" altLang="ko-KR" sz="2199" dirty="0">
                <a:solidFill>
                  <a:srgbClr val="000000"/>
                </a:solidFill>
                <a:highlight>
                  <a:srgbClr val="FFFF00"/>
                </a:highlight>
                <a:latin typeface="Arita Dotum Medium"/>
                <a:ea typeface="Arita Dotum Medium"/>
              </a:endParaRPr>
            </a:p>
            <a:p>
              <a:pPr marL="474979" lvl="1" indent="-237490">
                <a:lnSpc>
                  <a:spcPts val="2859"/>
                </a:lnSpc>
                <a:buFont typeface="Arial"/>
                <a:buChar char="•"/>
              </a:pPr>
              <a:endParaRPr lang="en-US" sz="2199" dirty="0">
                <a:solidFill>
                  <a:srgbClr val="000000"/>
                </a:solidFill>
                <a:latin typeface="Arita Dotum Medium"/>
                <a:ea typeface="Arita Dotum Medium"/>
              </a:endParaRPr>
            </a:p>
            <a:p>
              <a:pPr marL="474979" lvl="1" indent="-237490">
                <a:lnSpc>
                  <a:spcPts val="2859"/>
                </a:lnSpc>
                <a:buFont typeface="Arial"/>
                <a:buChar char="•"/>
              </a:pPr>
              <a:r>
                <a:rPr lang="ko-KR" altLang="en-US" sz="2199" dirty="0">
                  <a:solidFill>
                    <a:srgbClr val="000000"/>
                  </a:solidFill>
                  <a:highlight>
                    <a:srgbClr val="FFFF00"/>
                  </a:highlight>
                  <a:latin typeface="Arita Dotum Medium"/>
                  <a:ea typeface="Arita Dotum Medium"/>
                </a:rPr>
                <a:t>다른 관점과 방식</a:t>
              </a:r>
              <a:r>
                <a:rPr lang="ko-KR" altLang="en-US" sz="2199" dirty="0">
                  <a:solidFill>
                    <a:srgbClr val="000000"/>
                  </a:solidFill>
                  <a:latin typeface="Arita Dotum Medium"/>
                  <a:ea typeface="Arita Dotum Medium"/>
                </a:rPr>
                <a:t>에서의 발전 효율 증대 필요</a:t>
              </a:r>
              <a:endParaRPr lang="en-US" altLang="ko-KR" sz="2199" dirty="0">
                <a:solidFill>
                  <a:srgbClr val="000000"/>
                </a:solidFill>
                <a:latin typeface="Arita Dotum Medium"/>
                <a:ea typeface="Arita Dotum Medium"/>
              </a:endParaRPr>
            </a:p>
            <a:p>
              <a:pPr marL="474979" lvl="1" indent="-237490">
                <a:lnSpc>
                  <a:spcPts val="2859"/>
                </a:lnSpc>
                <a:buFont typeface="Arial"/>
                <a:buChar char="•"/>
              </a:pPr>
              <a:endParaRPr lang="en-US" altLang="ko-KR" sz="2199" dirty="0">
                <a:solidFill>
                  <a:srgbClr val="000000"/>
                </a:solidFill>
                <a:latin typeface="Arita Dotum Medium"/>
                <a:ea typeface="Arita Dotum Medium"/>
              </a:endParaRPr>
            </a:p>
            <a:p>
              <a:pPr marL="474979" lvl="1" indent="-237490">
                <a:lnSpc>
                  <a:spcPts val="2859"/>
                </a:lnSpc>
                <a:buFont typeface="Arial"/>
                <a:buChar char="•"/>
              </a:pPr>
              <a:r>
                <a:rPr lang="ko-KR" altLang="en-US" sz="2199" dirty="0">
                  <a:solidFill>
                    <a:srgbClr val="000000"/>
                  </a:solidFill>
                  <a:highlight>
                    <a:srgbClr val="FFFF00"/>
                  </a:highlight>
                  <a:latin typeface="Arita Dotum Medium"/>
                  <a:ea typeface="Arita Dotum Medium"/>
                </a:rPr>
                <a:t>발전 효율을 떨어뜨리는 요소</a:t>
              </a:r>
              <a:r>
                <a:rPr lang="ko-KR" altLang="en-US" sz="2199" dirty="0">
                  <a:solidFill>
                    <a:srgbClr val="000000"/>
                  </a:solidFill>
                  <a:latin typeface="Arita Dotum Medium"/>
                  <a:ea typeface="Arita Dotum Medium"/>
                </a:rPr>
                <a:t> 중 한 가지 </a:t>
              </a:r>
              <a:r>
                <a:rPr lang="en-US" altLang="ko-KR" sz="2199" dirty="0">
                  <a:solidFill>
                    <a:srgbClr val="000000"/>
                  </a:solidFill>
                  <a:latin typeface="Arita Dotum Medium"/>
                  <a:ea typeface="Arita Dotum Medium"/>
                </a:rPr>
                <a:t>-&gt; ‘</a:t>
              </a:r>
              <a:r>
                <a:rPr lang="ko-KR" altLang="en-US" sz="2199" dirty="0">
                  <a:solidFill>
                    <a:srgbClr val="000000"/>
                  </a:solidFill>
                  <a:highlight>
                    <a:srgbClr val="FFFF00"/>
                  </a:highlight>
                  <a:latin typeface="Arita Dotum Medium"/>
                  <a:ea typeface="Arita Dotum Medium"/>
                </a:rPr>
                <a:t>고정된 패널</a:t>
              </a:r>
              <a:r>
                <a:rPr lang="en-US" altLang="ko-KR" sz="2199" dirty="0">
                  <a:solidFill>
                    <a:srgbClr val="000000"/>
                  </a:solidFill>
                  <a:highlight>
                    <a:srgbClr val="FFFF00"/>
                  </a:highlight>
                  <a:latin typeface="Arita Dotum Medium"/>
                  <a:ea typeface="Arita Dotum Medium"/>
                </a:rPr>
                <a:t>’</a:t>
              </a:r>
            </a:p>
            <a:p>
              <a:pPr marL="474979" lvl="1" indent="-237490">
                <a:lnSpc>
                  <a:spcPts val="2859"/>
                </a:lnSpc>
                <a:buFont typeface="Arial"/>
                <a:buChar char="•"/>
              </a:pPr>
              <a:endParaRPr lang="en-US" sz="2199" dirty="0">
                <a:solidFill>
                  <a:srgbClr val="000000"/>
                </a:solidFill>
                <a:latin typeface="Arita Dotum Medium"/>
                <a:ea typeface="Arita Dotum Medium"/>
              </a:endParaRPr>
            </a:p>
            <a:p>
              <a:pPr marL="474979" lvl="1" indent="-237490">
                <a:lnSpc>
                  <a:spcPts val="2859"/>
                </a:lnSpc>
                <a:buFont typeface="Arial"/>
                <a:buChar char="•"/>
              </a:pPr>
              <a:endParaRPr lang="en-US" sz="2199" dirty="0">
                <a:solidFill>
                  <a:srgbClr val="000000"/>
                </a:solidFill>
                <a:latin typeface="Arita Dotum Medium"/>
                <a:ea typeface="Arita Dotum Medium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9398777" cy="750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endParaRPr lang="en-US" sz="3500" dirty="0">
                <a:solidFill>
                  <a:srgbClr val="003EA8"/>
                </a:solidFill>
                <a:latin typeface="Arita Dotum Bold"/>
                <a:ea typeface="Arita Dotum Bold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-629794" y="-738030"/>
              <a:ext cx="9398777" cy="7503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altLang="ko-KR" sz="3500" dirty="0">
                  <a:solidFill>
                    <a:srgbClr val="003EA8"/>
                  </a:solidFill>
                  <a:latin typeface="Arita Dotum Bold"/>
                  <a:ea typeface="Arita Dotum Bold"/>
                </a:rPr>
                <a:t>“</a:t>
              </a:r>
              <a:r>
                <a:rPr lang="ko-KR" altLang="en-US" sz="3500" dirty="0">
                  <a:solidFill>
                    <a:srgbClr val="003EA8"/>
                  </a:solidFill>
                  <a:latin typeface="Arita Dotum Bold"/>
                  <a:ea typeface="Arita Dotum Bold"/>
                </a:rPr>
                <a:t>태양광 발전의 효율이 낮다</a:t>
              </a:r>
              <a:r>
                <a:rPr lang="en-US" altLang="ko-KR" sz="3500" dirty="0">
                  <a:solidFill>
                    <a:srgbClr val="003EA8"/>
                  </a:solidFill>
                  <a:latin typeface="Arita Dotum Bold"/>
                  <a:ea typeface="Arita Dotum Bold"/>
                </a:rPr>
                <a:t>.”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15301511" y="-207276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 rot="-10800000">
            <a:off x="8469322" y="9150674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030" name="Picture 6" descr="Sonnenkollektor unter blauem Himmel">
            <a:extLst>
              <a:ext uri="{FF2B5EF4-FFF2-40B4-BE49-F238E27FC236}">
                <a16:creationId xmlns:a16="http://schemas.microsoft.com/office/drawing/2014/main" id="{942D85C9-B747-48C6-CAA1-433B53CE6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051" y="5719388"/>
            <a:ext cx="5883694" cy="39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지붕 위에 앉아 있는 태양 전지판">
            <a:extLst>
              <a:ext uri="{FF2B5EF4-FFF2-40B4-BE49-F238E27FC236}">
                <a16:creationId xmlns:a16="http://schemas.microsoft.com/office/drawing/2014/main" id="{5CAD289F-2BB1-F955-8F05-90BAA1C3C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268" y="1104900"/>
            <a:ext cx="5883695" cy="441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8">
            <a:extLst>
              <a:ext uri="{FF2B5EF4-FFF2-40B4-BE49-F238E27FC236}">
                <a16:creationId xmlns:a16="http://schemas.microsoft.com/office/drawing/2014/main" id="{0CF5601F-FDED-7C4B-28FF-48C0AD0C6670}"/>
              </a:ext>
            </a:extLst>
          </p:cNvPr>
          <p:cNvSpPr txBox="1"/>
          <p:nvPr/>
        </p:nvSpPr>
        <p:spPr>
          <a:xfrm>
            <a:off x="1413313" y="4050174"/>
            <a:ext cx="7049082" cy="545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0"/>
              </a:lnSpc>
            </a:pPr>
            <a:r>
              <a:rPr lang="en-US" altLang="ko-KR" sz="3500" dirty="0">
                <a:solidFill>
                  <a:srgbClr val="003EA8"/>
                </a:solidFill>
                <a:latin typeface="Arita Dotum Bold"/>
                <a:ea typeface="Arita Dotum Bold"/>
              </a:rPr>
              <a:t>“</a:t>
            </a:r>
            <a:r>
              <a:rPr lang="ko-KR" altLang="en-US" sz="3500" dirty="0">
                <a:solidFill>
                  <a:srgbClr val="003EA8"/>
                </a:solidFill>
                <a:latin typeface="Arita Dotum Bold"/>
                <a:ea typeface="Arita Dotum Bold"/>
              </a:rPr>
              <a:t>고정된 패널이 발전 효율을 저해한다</a:t>
            </a:r>
            <a:r>
              <a:rPr lang="en-US" altLang="ko-KR" sz="3500" dirty="0">
                <a:solidFill>
                  <a:srgbClr val="003EA8"/>
                </a:solidFill>
                <a:latin typeface="Arita Dotum Bold"/>
                <a:ea typeface="Arita Dotum Bold"/>
              </a:rPr>
              <a:t>.”</a:t>
            </a: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8F9C20E2-E3AA-072A-3F04-C47FDD7BCA79}"/>
              </a:ext>
            </a:extLst>
          </p:cNvPr>
          <p:cNvSpPr txBox="1"/>
          <p:nvPr/>
        </p:nvSpPr>
        <p:spPr>
          <a:xfrm>
            <a:off x="16018132" y="132579"/>
            <a:ext cx="2168473" cy="355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89" lvl="1">
              <a:lnSpc>
                <a:spcPts val="2859"/>
              </a:lnSpc>
            </a:pPr>
            <a:r>
              <a:rPr lang="en-US" sz="2199" dirty="0">
                <a:solidFill>
                  <a:srgbClr val="000000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199" dirty="0">
                <a:solidFill>
                  <a:srgbClr val="000000"/>
                </a:solidFill>
                <a:latin typeface="Arita Dotum Medium"/>
                <a:ea typeface="Arita Dotum Medium"/>
              </a:rPr>
              <a:t>브레인 </a:t>
            </a:r>
            <a:r>
              <a:rPr lang="ko-KR" altLang="en-US" sz="2199" dirty="0" err="1">
                <a:solidFill>
                  <a:srgbClr val="000000"/>
                </a:solidFill>
                <a:latin typeface="Arita Dotum Medium"/>
                <a:ea typeface="Arita Dotum Medium"/>
              </a:rPr>
              <a:t>스토밍</a:t>
            </a:r>
            <a:r>
              <a:rPr lang="en-US" altLang="ko-KR" sz="2199" dirty="0">
                <a:solidFill>
                  <a:srgbClr val="000000"/>
                </a:solidFill>
                <a:latin typeface="Arita Dotum Medium"/>
                <a:ea typeface="Arita Dotum Medium"/>
              </a:rPr>
              <a:t>)</a:t>
            </a:r>
            <a:endParaRPr lang="en-US" sz="2199" dirty="0">
              <a:solidFill>
                <a:srgbClr val="000000"/>
              </a:solidFill>
              <a:latin typeface="Arita Dotum Medium"/>
              <a:ea typeface="Arita Dotum Medium"/>
            </a:endParaRPr>
          </a:p>
        </p:txBody>
      </p:sp>
    </p:spTree>
    <p:extLst>
      <p:ext uri="{BB962C8B-B14F-4D97-AF65-F5344CB8AC3E}">
        <p14:creationId xmlns:p14="http://schemas.microsoft.com/office/powerpoint/2010/main" val="3139598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57204"/>
            <a:ext cx="9009410" cy="1907038"/>
            <a:chOff x="0" y="0"/>
            <a:chExt cx="328665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5" y="2915204"/>
            <a:ext cx="9009410" cy="6647896"/>
            <a:chOff x="0" y="0"/>
            <a:chExt cx="3286657" cy="21114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86657" cy="2111403"/>
            </a:xfrm>
            <a:custGeom>
              <a:avLst/>
              <a:gdLst/>
              <a:ahLst/>
              <a:cxnLst/>
              <a:rect l="l" t="t" r="r" b="b"/>
              <a:pathLst>
                <a:path w="3286657" h="2111403">
                  <a:moveTo>
                    <a:pt x="0" y="0"/>
                  </a:moveTo>
                  <a:lnTo>
                    <a:pt x="3286657" y="0"/>
                  </a:lnTo>
                  <a:lnTo>
                    <a:pt x="328665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61151" y="657204"/>
            <a:ext cx="6502850" cy="8905896"/>
            <a:chOff x="0" y="0"/>
            <a:chExt cx="2585364" cy="29351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5364" cy="2935128"/>
            </a:xfrm>
            <a:custGeom>
              <a:avLst/>
              <a:gdLst/>
              <a:ahLst/>
              <a:cxnLst/>
              <a:rect l="l" t="t" r="r" b="b"/>
              <a:pathLst>
                <a:path w="2585364" h="2935128">
                  <a:moveTo>
                    <a:pt x="0" y="0"/>
                  </a:moveTo>
                  <a:lnTo>
                    <a:pt x="2585364" y="0"/>
                  </a:lnTo>
                  <a:lnTo>
                    <a:pt x="2585364" y="2935128"/>
                  </a:lnTo>
                  <a:lnTo>
                    <a:pt x="0" y="29351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887918" y="915431"/>
            <a:ext cx="704908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해결</a:t>
            </a:r>
            <a:r>
              <a:rPr lang="en-US" sz="9000" dirty="0">
                <a:solidFill>
                  <a:srgbClr val="003EA8"/>
                </a:solidFill>
                <a:ea typeface="Arita Dotum Bold"/>
              </a:rPr>
              <a:t> </a:t>
            </a: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방안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222098" y="3233341"/>
            <a:ext cx="7919406" cy="6800776"/>
            <a:chOff x="-157057" y="-47625"/>
            <a:chExt cx="9555834" cy="8024598"/>
          </a:xfrm>
        </p:grpSpPr>
        <p:sp>
          <p:nvSpPr>
            <p:cNvPr id="13" name="TextBox 13"/>
            <p:cNvSpPr txBox="1"/>
            <p:nvPr/>
          </p:nvSpPr>
          <p:spPr>
            <a:xfrm>
              <a:off x="-157057" y="2305744"/>
              <a:ext cx="9398777" cy="56712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>
                <a:lnSpc>
                  <a:spcPts val="2859"/>
                </a:lnSpc>
                <a:buFont typeface="Arial"/>
                <a:buChar char="•"/>
              </a:pPr>
              <a:r>
                <a:rPr lang="ko-KR" altLang="en-US" sz="2199" dirty="0">
                  <a:solidFill>
                    <a:srgbClr val="000000"/>
                  </a:solidFill>
                  <a:latin typeface="Arita Dotum Medium"/>
                  <a:ea typeface="Arita Dotum Medium"/>
                </a:rPr>
                <a:t>하루 중 </a:t>
              </a:r>
              <a:r>
                <a:rPr lang="ko-KR" altLang="en-US" sz="2199" dirty="0">
                  <a:solidFill>
                    <a:srgbClr val="000000"/>
                  </a:solidFill>
                  <a:highlight>
                    <a:srgbClr val="FFFF00"/>
                  </a:highlight>
                  <a:latin typeface="Arita Dotum Medium"/>
                  <a:ea typeface="Arita Dotum Medium"/>
                </a:rPr>
                <a:t>시간</a:t>
              </a:r>
              <a:r>
                <a:rPr lang="ko-KR" altLang="en-US" sz="2199" dirty="0">
                  <a:solidFill>
                    <a:srgbClr val="000000"/>
                  </a:solidFill>
                  <a:latin typeface="Arita Dotum Medium"/>
                  <a:ea typeface="Arita Dotum Medium"/>
                </a:rPr>
                <a:t>이 흐름에 따라 동에서 남으로</a:t>
              </a:r>
              <a:r>
                <a:rPr lang="en-US" altLang="ko-KR" sz="2199" dirty="0">
                  <a:solidFill>
                    <a:srgbClr val="000000"/>
                  </a:solidFill>
                  <a:latin typeface="Arita Dotum Medium"/>
                  <a:ea typeface="Arita Dotum Medium"/>
                </a:rPr>
                <a:t>, </a:t>
              </a:r>
              <a:r>
                <a:rPr lang="ko-KR" altLang="en-US" sz="2199" dirty="0">
                  <a:solidFill>
                    <a:srgbClr val="000000"/>
                  </a:solidFill>
                  <a:latin typeface="Arita Dotum Medium"/>
                  <a:ea typeface="Arita Dotum Medium"/>
                </a:rPr>
                <a:t>남에서 서로 </a:t>
              </a:r>
              <a:r>
                <a:rPr lang="ko-KR" altLang="en-US" sz="2199" dirty="0">
                  <a:solidFill>
                    <a:srgbClr val="000000"/>
                  </a:solidFill>
                  <a:highlight>
                    <a:srgbClr val="FFFF00"/>
                  </a:highlight>
                  <a:latin typeface="Arita Dotum Medium"/>
                  <a:ea typeface="Arita Dotum Medium"/>
                </a:rPr>
                <a:t>해바라기</a:t>
              </a:r>
              <a:r>
                <a:rPr lang="ko-KR" altLang="en-US" sz="2199" dirty="0">
                  <a:solidFill>
                    <a:srgbClr val="000000"/>
                  </a:solidFill>
                  <a:latin typeface="Arita Dotum Medium"/>
                  <a:ea typeface="Arita Dotum Medium"/>
                </a:rPr>
                <a:t>처럼 </a:t>
              </a:r>
              <a:r>
                <a:rPr lang="ko-KR" altLang="en-US" sz="2199" dirty="0">
                  <a:solidFill>
                    <a:srgbClr val="000000"/>
                  </a:solidFill>
                  <a:highlight>
                    <a:srgbClr val="FFFF00"/>
                  </a:highlight>
                  <a:latin typeface="Arita Dotum Medium"/>
                  <a:ea typeface="Arita Dotum Medium"/>
                </a:rPr>
                <a:t>태양빛을 추적하여 회전</a:t>
              </a:r>
              <a:r>
                <a:rPr lang="ko-KR" altLang="en-US" sz="2199" dirty="0">
                  <a:solidFill>
                    <a:srgbClr val="000000"/>
                  </a:solidFill>
                  <a:latin typeface="Arita Dotum Medium"/>
                  <a:ea typeface="Arita Dotum Medium"/>
                </a:rPr>
                <a:t>할 수 있는 태양광 발전 설비 제작</a:t>
              </a:r>
              <a:endParaRPr lang="en-US" altLang="ko-KR" sz="2199" dirty="0">
                <a:solidFill>
                  <a:srgbClr val="000000"/>
                </a:solidFill>
                <a:latin typeface="Arita Dotum Medium"/>
                <a:ea typeface="Arita Dotum Medium"/>
              </a:endParaRPr>
            </a:p>
            <a:p>
              <a:pPr marL="474979" lvl="1" indent="-237490">
                <a:lnSpc>
                  <a:spcPts val="2859"/>
                </a:lnSpc>
                <a:buFont typeface="Arial"/>
                <a:buChar char="•"/>
              </a:pPr>
              <a:endParaRPr lang="en-US" altLang="ko-KR" sz="2199" dirty="0">
                <a:solidFill>
                  <a:srgbClr val="000000"/>
                </a:solidFill>
                <a:latin typeface="Arita Dotum Medium"/>
                <a:ea typeface="Arita Dotum Medium"/>
              </a:endParaRPr>
            </a:p>
            <a:p>
              <a:pPr marL="474979" lvl="1" indent="-237490">
                <a:lnSpc>
                  <a:spcPts val="2859"/>
                </a:lnSpc>
                <a:buFont typeface="Arial"/>
                <a:buChar char="•"/>
              </a:pPr>
              <a:r>
                <a:rPr lang="ko-KR" altLang="en-US" sz="2199" dirty="0">
                  <a:solidFill>
                    <a:srgbClr val="000000"/>
                  </a:solidFill>
                  <a:highlight>
                    <a:srgbClr val="FFFF00"/>
                  </a:highlight>
                  <a:latin typeface="Arita Dotum Medium"/>
                  <a:ea typeface="Arita Dotum Medium"/>
                </a:rPr>
                <a:t>공간</a:t>
              </a:r>
              <a:r>
                <a:rPr lang="en-US" altLang="ko-KR" sz="2199" dirty="0">
                  <a:solidFill>
                    <a:srgbClr val="000000"/>
                  </a:solidFill>
                  <a:highlight>
                    <a:srgbClr val="FFFF00"/>
                  </a:highlight>
                  <a:latin typeface="Arita Dotum Medium"/>
                  <a:ea typeface="Arita Dotum Medium"/>
                </a:rPr>
                <a:t>(</a:t>
              </a:r>
              <a:r>
                <a:rPr lang="ko-KR" altLang="en-US" sz="2199" dirty="0">
                  <a:solidFill>
                    <a:srgbClr val="000000"/>
                  </a:solidFill>
                  <a:highlight>
                    <a:srgbClr val="FFFF00"/>
                  </a:highlight>
                  <a:latin typeface="Arita Dotum Medium"/>
                  <a:ea typeface="Arita Dotum Medium"/>
                </a:rPr>
                <a:t>환경</a:t>
              </a:r>
              <a:r>
                <a:rPr lang="en-US" altLang="ko-KR" sz="2199" dirty="0">
                  <a:solidFill>
                    <a:srgbClr val="000000"/>
                  </a:solidFill>
                  <a:highlight>
                    <a:srgbClr val="FFFF00"/>
                  </a:highlight>
                  <a:latin typeface="Arita Dotum Medium"/>
                  <a:ea typeface="Arita Dotum Medium"/>
                </a:rPr>
                <a:t>)</a:t>
              </a:r>
              <a:r>
                <a:rPr lang="ko-KR" altLang="en-US" sz="2199" dirty="0">
                  <a:solidFill>
                    <a:srgbClr val="000000"/>
                  </a:solidFill>
                  <a:latin typeface="Arita Dotum Medium"/>
                  <a:ea typeface="Arita Dotum Medium"/>
                </a:rPr>
                <a:t>에 따라 </a:t>
              </a:r>
              <a:r>
                <a:rPr lang="ko-KR" altLang="en-US" sz="2199" dirty="0">
                  <a:solidFill>
                    <a:srgbClr val="000000"/>
                  </a:solidFill>
                  <a:highlight>
                    <a:srgbClr val="FFFF00"/>
                  </a:highlight>
                  <a:latin typeface="Arita Dotum Medium"/>
                  <a:ea typeface="Arita Dotum Medium"/>
                </a:rPr>
                <a:t>발전 효율을 저해하는 요소</a:t>
              </a:r>
              <a:r>
                <a:rPr lang="en-US" altLang="ko-KR" sz="2199" dirty="0">
                  <a:solidFill>
                    <a:srgbClr val="000000"/>
                  </a:solidFill>
                  <a:highlight>
                    <a:srgbClr val="FFFF00"/>
                  </a:highlight>
                  <a:latin typeface="Arita Dotum Medium"/>
                  <a:ea typeface="Arita Dotum Medium"/>
                </a:rPr>
                <a:t>(</a:t>
              </a:r>
              <a:r>
                <a:rPr lang="ko-KR" altLang="en-US" sz="2199" dirty="0">
                  <a:solidFill>
                    <a:srgbClr val="000000"/>
                  </a:solidFill>
                  <a:highlight>
                    <a:srgbClr val="FFFF00"/>
                  </a:highlight>
                  <a:latin typeface="Arita Dotum Medium"/>
                  <a:ea typeface="Arita Dotum Medium"/>
                </a:rPr>
                <a:t>그림자</a:t>
              </a:r>
              <a:r>
                <a:rPr lang="en-US" altLang="ko-KR" sz="2199" dirty="0">
                  <a:solidFill>
                    <a:srgbClr val="000000"/>
                  </a:solidFill>
                  <a:highlight>
                    <a:srgbClr val="FFFF00"/>
                  </a:highlight>
                  <a:latin typeface="Arita Dotum Medium"/>
                  <a:ea typeface="Arita Dotum Medium"/>
                </a:rPr>
                <a:t>, </a:t>
              </a:r>
              <a:r>
                <a:rPr lang="ko-KR" altLang="en-US" sz="2199" dirty="0">
                  <a:solidFill>
                    <a:srgbClr val="000000"/>
                  </a:solidFill>
                  <a:highlight>
                    <a:srgbClr val="FFFF00"/>
                  </a:highlight>
                  <a:latin typeface="Arita Dotum Medium"/>
                  <a:ea typeface="Arita Dotum Medium"/>
                </a:rPr>
                <a:t>사물 등</a:t>
              </a:r>
              <a:r>
                <a:rPr lang="en-US" altLang="ko-KR" sz="2199" dirty="0">
                  <a:solidFill>
                    <a:srgbClr val="000000"/>
                  </a:solidFill>
                  <a:highlight>
                    <a:srgbClr val="FFFF00"/>
                  </a:highlight>
                  <a:latin typeface="Arita Dotum Medium"/>
                  <a:ea typeface="Arita Dotum Medium"/>
                </a:rPr>
                <a:t>)</a:t>
              </a:r>
              <a:r>
                <a:rPr lang="ko-KR" altLang="en-US" sz="2199" dirty="0">
                  <a:solidFill>
                    <a:srgbClr val="000000"/>
                  </a:solidFill>
                  <a:highlight>
                    <a:srgbClr val="FFFF00"/>
                  </a:highlight>
                  <a:latin typeface="Arita Dotum Medium"/>
                  <a:ea typeface="Arita Dotum Medium"/>
                </a:rPr>
                <a:t>을 회피</a:t>
              </a:r>
              <a:r>
                <a:rPr lang="ko-KR" altLang="en-US" sz="2199" dirty="0">
                  <a:solidFill>
                    <a:srgbClr val="000000"/>
                  </a:solidFill>
                  <a:latin typeface="Arita Dotum Medium"/>
                  <a:ea typeface="Arita Dotum Medium"/>
                </a:rPr>
                <a:t>할 수 있는 태양광 발전 설비 제작</a:t>
              </a:r>
              <a:endParaRPr lang="en-US" altLang="ko-KR" sz="2199" dirty="0">
                <a:solidFill>
                  <a:srgbClr val="000000"/>
                </a:solidFill>
                <a:latin typeface="Arita Dotum Medium"/>
                <a:ea typeface="Arita Dotum Medium"/>
              </a:endParaRPr>
            </a:p>
            <a:p>
              <a:pPr marL="474979" lvl="1" indent="-237490">
                <a:lnSpc>
                  <a:spcPts val="2859"/>
                </a:lnSpc>
                <a:buFont typeface="Arial"/>
                <a:buChar char="•"/>
              </a:pPr>
              <a:endParaRPr lang="en-US" altLang="ko-KR" sz="2199" dirty="0">
                <a:solidFill>
                  <a:srgbClr val="000000"/>
                </a:solidFill>
                <a:latin typeface="Arita Dotum Medium"/>
                <a:ea typeface="Arita Dotum Medium"/>
              </a:endParaRPr>
            </a:p>
            <a:p>
              <a:pPr marL="474979" lvl="1" indent="-237490">
                <a:lnSpc>
                  <a:spcPts val="2859"/>
                </a:lnSpc>
                <a:buFont typeface="Arial"/>
                <a:buChar char="•"/>
              </a:pPr>
              <a:r>
                <a:rPr lang="ko-KR" altLang="en-US" sz="2400" dirty="0">
                  <a:solidFill>
                    <a:srgbClr val="000000"/>
                  </a:solidFill>
                  <a:highlight>
                    <a:srgbClr val="FFFF00"/>
                  </a:highlight>
                  <a:latin typeface="Arita Dotum Medium"/>
                  <a:ea typeface="Arita Dotum Medium"/>
                </a:rPr>
                <a:t>한정된 시간과 공간 내</a:t>
              </a:r>
              <a:r>
                <a:rPr lang="ko-KR" altLang="en-US" sz="2400" dirty="0">
                  <a:solidFill>
                    <a:srgbClr val="000000"/>
                  </a:solidFill>
                  <a:latin typeface="Arita Dotum Medium"/>
                  <a:ea typeface="Arita Dotum Medium"/>
                </a:rPr>
                <a:t>에서 가장 </a:t>
              </a:r>
              <a:r>
                <a:rPr lang="ko-KR" altLang="en-US" sz="2400" dirty="0">
                  <a:solidFill>
                    <a:srgbClr val="000000"/>
                  </a:solidFill>
                  <a:highlight>
                    <a:srgbClr val="FFFF00"/>
                  </a:highlight>
                  <a:latin typeface="Arita Dotum Medium"/>
                  <a:ea typeface="Arita Dotum Medium"/>
                </a:rPr>
                <a:t>효율적으로 태양광 발전</a:t>
              </a:r>
              <a:r>
                <a:rPr lang="ko-KR" altLang="en-US" sz="2400" dirty="0">
                  <a:solidFill>
                    <a:srgbClr val="000000"/>
                  </a:solidFill>
                  <a:latin typeface="Arita Dotum Medium"/>
                  <a:ea typeface="Arita Dotum Medium"/>
                </a:rPr>
                <a:t>을 할 수 있도록 함</a:t>
              </a:r>
              <a:endParaRPr lang="en-US" altLang="ko-KR" sz="2400" dirty="0">
                <a:solidFill>
                  <a:srgbClr val="000000"/>
                </a:solidFill>
                <a:latin typeface="Arita Dotum Medium"/>
                <a:ea typeface="Arita Dotum Medium"/>
              </a:endParaRPr>
            </a:p>
            <a:p>
              <a:pPr marL="237489" lvl="1">
                <a:lnSpc>
                  <a:spcPts val="2859"/>
                </a:lnSpc>
              </a:pPr>
              <a:endParaRPr lang="en-US" altLang="ko-KR" sz="2400" dirty="0">
                <a:solidFill>
                  <a:srgbClr val="000000"/>
                </a:solidFill>
                <a:latin typeface="Arita Dotum Medium"/>
                <a:ea typeface="Arita Dotum Medium"/>
              </a:endParaRPr>
            </a:p>
            <a:p>
              <a:pPr marL="474979" lvl="1" indent="-237490">
                <a:lnSpc>
                  <a:spcPts val="2859"/>
                </a:lnSpc>
                <a:buFont typeface="Arial"/>
                <a:buChar char="•"/>
              </a:pPr>
              <a:r>
                <a:rPr lang="ko-KR" altLang="en-US" sz="2400" dirty="0">
                  <a:solidFill>
                    <a:srgbClr val="000000"/>
                  </a:solidFill>
                  <a:highlight>
                    <a:srgbClr val="FFFF00"/>
                  </a:highlight>
                  <a:latin typeface="Arita Dotum Medium"/>
                  <a:ea typeface="Arita Dotum Medium"/>
                </a:rPr>
                <a:t>기존의 동일한 시공간 대비 에너지 발전 효율 상승</a:t>
              </a:r>
              <a:endParaRPr lang="en-US" altLang="ko-KR" sz="2400" dirty="0">
                <a:solidFill>
                  <a:srgbClr val="000000"/>
                </a:solidFill>
                <a:highlight>
                  <a:srgbClr val="FFFF00"/>
                </a:highlight>
                <a:latin typeface="Arita Dotum Medium"/>
                <a:ea typeface="Arita Dotum Medium"/>
              </a:endParaRPr>
            </a:p>
            <a:p>
              <a:pPr marL="474979" lvl="1" indent="-237490">
                <a:lnSpc>
                  <a:spcPts val="2859"/>
                </a:lnSpc>
                <a:buFont typeface="Arial"/>
                <a:buChar char="•"/>
              </a:pPr>
              <a:endParaRPr lang="en-US" sz="2199" dirty="0">
                <a:solidFill>
                  <a:srgbClr val="000000"/>
                </a:solidFill>
                <a:latin typeface="Arita Dotum Medium"/>
                <a:ea typeface="Arita Dotum Medium"/>
              </a:endParaRPr>
            </a:p>
            <a:p>
              <a:pPr marL="474979" lvl="1" indent="-237490">
                <a:lnSpc>
                  <a:spcPts val="2859"/>
                </a:lnSpc>
                <a:buFont typeface="Arial"/>
                <a:buChar char="•"/>
              </a:pPr>
              <a:endParaRPr lang="en-US" sz="2199" dirty="0">
                <a:solidFill>
                  <a:srgbClr val="000000"/>
                </a:solidFill>
                <a:latin typeface="Arita Dotum Medium"/>
                <a:ea typeface="Arita Dotum Medium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9398777" cy="7270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 dirty="0">
                  <a:solidFill>
                    <a:srgbClr val="003EA8"/>
                  </a:solidFill>
                  <a:latin typeface="Arita Dotum Bold"/>
                  <a:ea typeface="Arita Dotum Bold"/>
                </a:rPr>
                <a:t>“</a:t>
              </a:r>
              <a:r>
                <a:rPr lang="ko-KR" altLang="en-US" sz="3500" dirty="0">
                  <a:solidFill>
                    <a:srgbClr val="003EA8"/>
                  </a:solidFill>
                  <a:latin typeface="Arita Dotum Bold"/>
                  <a:ea typeface="Arita Dotum Bold"/>
                </a:rPr>
                <a:t>고정적 패널 </a:t>
              </a:r>
              <a:r>
                <a:rPr lang="en-US" altLang="ko-KR" sz="3500" dirty="0">
                  <a:solidFill>
                    <a:srgbClr val="003EA8"/>
                  </a:solidFill>
                  <a:latin typeface="Arita Dotum Bold"/>
                  <a:ea typeface="Arita Dotum Bold"/>
                </a:rPr>
                <a:t>-&gt; </a:t>
              </a:r>
              <a:r>
                <a:rPr lang="ko-KR" altLang="en-US" sz="3500" dirty="0">
                  <a:solidFill>
                    <a:srgbClr val="003EA8"/>
                  </a:solidFill>
                  <a:latin typeface="Arita Dotum Bold"/>
                  <a:ea typeface="Arita Dotum Bold"/>
                </a:rPr>
                <a:t>유동적</a:t>
              </a:r>
              <a:r>
                <a:rPr lang="en-US" altLang="ko-KR" sz="3500" dirty="0">
                  <a:solidFill>
                    <a:srgbClr val="003EA8"/>
                  </a:solidFill>
                  <a:latin typeface="Arita Dotum Bold"/>
                  <a:ea typeface="Arita Dotum Bold"/>
                </a:rPr>
                <a:t>(</a:t>
              </a:r>
              <a:r>
                <a:rPr lang="ko-KR" altLang="en-US" sz="3500" dirty="0">
                  <a:solidFill>
                    <a:srgbClr val="003EA8"/>
                  </a:solidFill>
                  <a:latin typeface="Arita Dotum Bold"/>
                  <a:ea typeface="Arita Dotum Bold"/>
                </a:rPr>
                <a:t>가변적</a:t>
              </a:r>
              <a:r>
                <a:rPr lang="en-US" altLang="ko-KR" sz="3500" dirty="0">
                  <a:solidFill>
                    <a:srgbClr val="003EA8"/>
                  </a:solidFill>
                  <a:latin typeface="Arita Dotum Bold"/>
                  <a:ea typeface="Arita Dotum Bold"/>
                </a:rPr>
                <a:t>) </a:t>
              </a:r>
              <a:r>
                <a:rPr lang="ko-KR" altLang="en-US" sz="3500" dirty="0">
                  <a:solidFill>
                    <a:srgbClr val="003EA8"/>
                  </a:solidFill>
                  <a:latin typeface="Arita Dotum Bold"/>
                  <a:ea typeface="Arita Dotum Bold"/>
                </a:rPr>
                <a:t>패널</a:t>
              </a:r>
              <a:r>
                <a:rPr lang="en-US" altLang="ko-KR" sz="3500" dirty="0">
                  <a:solidFill>
                    <a:srgbClr val="003EA8"/>
                  </a:solidFill>
                  <a:latin typeface="Arita Dotum Bold"/>
                  <a:ea typeface="Arita Dotum Bold"/>
                </a:rPr>
                <a:t>”</a:t>
              </a:r>
              <a:endParaRPr lang="en-US" sz="3500" dirty="0">
                <a:solidFill>
                  <a:srgbClr val="003EA8"/>
                </a:solidFill>
                <a:latin typeface="Arita Dotum Bold"/>
                <a:ea typeface="Arita Dotum Bold"/>
              </a:endParaRPr>
            </a:p>
          </p:txBody>
        </p:sp>
      </p:grpSp>
      <p:sp>
        <p:nvSpPr>
          <p:cNvPr id="19" name="Freeform 19"/>
          <p:cNvSpPr/>
          <p:nvPr/>
        </p:nvSpPr>
        <p:spPr>
          <a:xfrm>
            <a:off x="15301511" y="-207276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 rot="-10800000">
            <a:off x="8469322" y="9150674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034" name="Picture 10" descr="노란색 배경에 많은 작은 파란색 태양 전지판">
            <a:extLst>
              <a:ext uri="{FF2B5EF4-FFF2-40B4-BE49-F238E27FC236}">
                <a16:creationId xmlns:a16="http://schemas.microsoft.com/office/drawing/2014/main" id="{1DEC91B0-ACBA-914A-F412-9F4CE2E1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855" y="1706195"/>
            <a:ext cx="5847442" cy="712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14">
            <a:extLst>
              <a:ext uri="{FF2B5EF4-FFF2-40B4-BE49-F238E27FC236}">
                <a16:creationId xmlns:a16="http://schemas.microsoft.com/office/drawing/2014/main" id="{560858C0-895B-0A6C-38B7-572FC7E2BD34}"/>
              </a:ext>
            </a:extLst>
          </p:cNvPr>
          <p:cNvSpPr txBox="1"/>
          <p:nvPr/>
        </p:nvSpPr>
        <p:spPr>
          <a:xfrm>
            <a:off x="13196498" y="156824"/>
            <a:ext cx="7135005" cy="343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89" lvl="1">
              <a:lnSpc>
                <a:spcPts val="2859"/>
              </a:lnSpc>
            </a:pPr>
            <a:r>
              <a:rPr lang="en-US" sz="2199" dirty="0">
                <a:solidFill>
                  <a:srgbClr val="000000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199" dirty="0">
                <a:solidFill>
                  <a:srgbClr val="000000"/>
                </a:solidFill>
                <a:latin typeface="Arita Dotum Medium"/>
                <a:ea typeface="Arita Dotum Medium"/>
              </a:rPr>
              <a:t>브레인 </a:t>
            </a:r>
            <a:r>
              <a:rPr lang="ko-KR" altLang="en-US" sz="2199" dirty="0" err="1">
                <a:solidFill>
                  <a:srgbClr val="000000"/>
                </a:solidFill>
                <a:latin typeface="Arita Dotum Medium"/>
                <a:ea typeface="Arita Dotum Medium"/>
              </a:rPr>
              <a:t>스토밍</a:t>
            </a:r>
            <a:r>
              <a:rPr lang="en-US" altLang="ko-KR" sz="2199" dirty="0">
                <a:solidFill>
                  <a:srgbClr val="000000"/>
                </a:solidFill>
                <a:latin typeface="Arita Dotum Medium"/>
                <a:ea typeface="Arita Dotum Medium"/>
              </a:rPr>
              <a:t>), (SCAMPER) – Adapter</a:t>
            </a:r>
            <a:endParaRPr lang="en-US" sz="2199" dirty="0">
              <a:solidFill>
                <a:srgbClr val="000000"/>
              </a:solidFill>
              <a:latin typeface="Arita Dotum Medium"/>
              <a:ea typeface="Arita Dotum Medium"/>
            </a:endParaRPr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id="{E66B7918-E9B9-9409-2F83-527D8E2727B3}"/>
              </a:ext>
            </a:extLst>
          </p:cNvPr>
          <p:cNvSpPr txBox="1"/>
          <p:nvPr/>
        </p:nvSpPr>
        <p:spPr>
          <a:xfrm>
            <a:off x="1352259" y="4129228"/>
            <a:ext cx="7944142" cy="545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 dirty="0">
                <a:solidFill>
                  <a:srgbClr val="003EA8"/>
                </a:solidFill>
                <a:latin typeface="Arita Dotum Bold"/>
                <a:ea typeface="Arita Dotum Bold"/>
              </a:rPr>
              <a:t>“</a:t>
            </a:r>
            <a:r>
              <a:rPr lang="ko-KR" altLang="en-US" sz="3500" dirty="0">
                <a:solidFill>
                  <a:srgbClr val="003EA8"/>
                </a:solidFill>
                <a:latin typeface="Arita Dotum Bold"/>
                <a:ea typeface="Arita Dotum Bold"/>
              </a:rPr>
              <a:t>시공간에 따라 유동적으로 패널 위치 변경</a:t>
            </a:r>
            <a:r>
              <a:rPr lang="en-US" altLang="ko-KR" sz="3500" dirty="0">
                <a:solidFill>
                  <a:srgbClr val="003EA8"/>
                </a:solidFill>
                <a:latin typeface="Arita Dotum Bold"/>
                <a:ea typeface="Arita Dotum Bold"/>
              </a:rPr>
              <a:t>”</a:t>
            </a:r>
            <a:endParaRPr lang="en-US" sz="3500" dirty="0">
              <a:solidFill>
                <a:srgbClr val="003EA8"/>
              </a:solidFill>
              <a:latin typeface="Arita Dotum Bold"/>
              <a:ea typeface="Arita Dotum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321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768544" y="1315441"/>
            <a:ext cx="9009410" cy="6082798"/>
            <a:chOff x="0" y="0"/>
            <a:chExt cx="3286657" cy="22190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2219021"/>
            </a:xfrm>
            <a:custGeom>
              <a:avLst/>
              <a:gdLst/>
              <a:ahLst/>
              <a:cxnLst/>
              <a:rect l="l" t="t" r="r" b="b"/>
              <a:pathLst>
                <a:path w="3286657" h="2219021">
                  <a:moveTo>
                    <a:pt x="0" y="0"/>
                  </a:moveTo>
                  <a:lnTo>
                    <a:pt x="3286657" y="0"/>
                  </a:lnTo>
                  <a:lnTo>
                    <a:pt x="3286657" y="2219021"/>
                  </a:lnTo>
                  <a:lnTo>
                    <a:pt x="0" y="22190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2156129" y="8872350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flipH="1">
            <a:off x="14791434" y="-19645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0261150" y="1315441"/>
            <a:ext cx="7087021" cy="7701883"/>
          </a:xfrm>
          <a:custGeom>
            <a:avLst/>
            <a:gdLst/>
            <a:ahLst/>
            <a:cxnLst/>
            <a:rect l="l" t="t" r="r" b="b"/>
            <a:pathLst>
              <a:path w="2585364" h="2809668">
                <a:moveTo>
                  <a:pt x="0" y="0"/>
                </a:moveTo>
                <a:lnTo>
                  <a:pt x="2585364" y="0"/>
                </a:lnTo>
                <a:lnTo>
                  <a:pt x="2585364" y="2809668"/>
                </a:lnTo>
                <a:lnTo>
                  <a:pt x="0" y="2809668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4765643" y="8090431"/>
            <a:ext cx="5149262" cy="926893"/>
            <a:chOff x="0" y="0"/>
            <a:chExt cx="6865682" cy="1235858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6865682" cy="1235858"/>
              <a:chOff x="0" y="0"/>
              <a:chExt cx="1878465" cy="33813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878465" cy="338133"/>
              </a:xfrm>
              <a:custGeom>
                <a:avLst/>
                <a:gdLst/>
                <a:ahLst/>
                <a:cxnLst/>
                <a:rect l="l" t="t" r="r" b="b"/>
                <a:pathLst>
                  <a:path w="1878465" h="338133">
                    <a:moveTo>
                      <a:pt x="0" y="0"/>
                    </a:moveTo>
                    <a:lnTo>
                      <a:pt x="1878465" y="0"/>
                    </a:lnTo>
                    <a:lnTo>
                      <a:pt x="1878465" y="338133"/>
                    </a:lnTo>
                    <a:lnTo>
                      <a:pt x="0" y="33813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296803" y="395890"/>
              <a:ext cx="450823" cy="450823"/>
            </a:xfrm>
            <a:custGeom>
              <a:avLst/>
              <a:gdLst/>
              <a:ahLst/>
              <a:cxnLst/>
              <a:rect l="l" t="t" r="r" b="b"/>
              <a:pathLst>
                <a:path w="450823" h="450823">
                  <a:moveTo>
                    <a:pt x="0" y="0"/>
                  </a:moveTo>
                  <a:lnTo>
                    <a:pt x="450822" y="0"/>
                  </a:lnTo>
                  <a:lnTo>
                    <a:pt x="450822" y="450823"/>
                  </a:lnTo>
                  <a:lnTo>
                    <a:pt x="0" y="450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42357" y="395890"/>
              <a:ext cx="5432627" cy="473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59"/>
                </a:lnSpc>
                <a:spcBef>
                  <a:spcPct val="0"/>
                </a:spcBef>
              </a:pPr>
              <a:endParaRPr lang="en-US" sz="2199" dirty="0">
                <a:solidFill>
                  <a:srgbClr val="000000"/>
                </a:solidFill>
                <a:latin typeface="Arita Dotum Medium"/>
                <a:ea typeface="Arita Dotum Medium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87383" y="8090431"/>
            <a:ext cx="3544008" cy="926893"/>
            <a:chOff x="0" y="0"/>
            <a:chExt cx="4725344" cy="1235858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4725344" cy="1235858"/>
              <a:chOff x="0" y="0"/>
              <a:chExt cx="1292864" cy="338133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92864" cy="338133"/>
              </a:xfrm>
              <a:custGeom>
                <a:avLst/>
                <a:gdLst/>
                <a:ahLst/>
                <a:cxnLst/>
                <a:rect l="l" t="t" r="r" b="b"/>
                <a:pathLst>
                  <a:path w="1292864" h="338133">
                    <a:moveTo>
                      <a:pt x="0" y="0"/>
                    </a:moveTo>
                    <a:lnTo>
                      <a:pt x="1292864" y="0"/>
                    </a:lnTo>
                    <a:lnTo>
                      <a:pt x="1292864" y="338133"/>
                    </a:lnTo>
                    <a:lnTo>
                      <a:pt x="0" y="33813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289760" y="288340"/>
              <a:ext cx="974589" cy="659177"/>
            </a:xfrm>
            <a:custGeom>
              <a:avLst/>
              <a:gdLst/>
              <a:ahLst/>
              <a:cxnLst/>
              <a:rect l="l" t="t" r="r" b="b"/>
              <a:pathLst>
                <a:path w="974589" h="659177">
                  <a:moveTo>
                    <a:pt x="0" y="0"/>
                  </a:moveTo>
                  <a:lnTo>
                    <a:pt x="974589" y="0"/>
                  </a:lnTo>
                  <a:lnTo>
                    <a:pt x="974589" y="659177"/>
                  </a:lnTo>
                  <a:lnTo>
                    <a:pt x="0" y="659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610085" y="572968"/>
              <a:ext cx="2836341" cy="3745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134"/>
                </a:lnSpc>
                <a:spcBef>
                  <a:spcPct val="0"/>
                </a:spcBef>
              </a:pPr>
              <a:r>
                <a:rPr lang="ko-KR" altLang="en-US" sz="2400" dirty="0">
                  <a:solidFill>
                    <a:srgbClr val="000000"/>
                  </a:solidFill>
                  <a:ea typeface="Arita Dotum Medium"/>
                </a:rPr>
                <a:t>창의력 공장</a:t>
              </a:r>
              <a:endParaRPr lang="en-US" sz="2400" dirty="0">
                <a:solidFill>
                  <a:srgbClr val="000000"/>
                </a:solidFill>
                <a:ea typeface="Arita Dotum Medium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48516" y="1632493"/>
            <a:ext cx="8265435" cy="4951821"/>
            <a:chOff x="-118084" y="-618216"/>
            <a:chExt cx="11020581" cy="6602429"/>
          </a:xfrm>
        </p:grpSpPr>
        <p:sp>
          <p:nvSpPr>
            <p:cNvPr id="24" name="TextBox 24"/>
            <p:cNvSpPr txBox="1"/>
            <p:nvPr/>
          </p:nvSpPr>
          <p:spPr>
            <a:xfrm>
              <a:off x="-118084" y="-618216"/>
              <a:ext cx="10594989" cy="5128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599"/>
                </a:lnSpc>
              </a:pPr>
              <a:r>
                <a:rPr lang="ko-KR" altLang="en-US" sz="10500" spc="155" dirty="0">
                  <a:solidFill>
                    <a:srgbClr val="003EA8"/>
                  </a:solidFill>
                  <a:ea typeface="Arita Dotum Bold"/>
                </a:rPr>
                <a:t>추적형</a:t>
              </a:r>
              <a:br>
                <a:rPr lang="en-US" altLang="ko-KR" sz="10500" spc="155" dirty="0">
                  <a:solidFill>
                    <a:srgbClr val="003EA8"/>
                  </a:solidFill>
                  <a:ea typeface="Arita Dotum Bold"/>
                </a:rPr>
              </a:br>
              <a:r>
                <a:rPr lang="ko-KR" altLang="en-US" sz="10500" spc="155" dirty="0">
                  <a:solidFill>
                    <a:srgbClr val="003EA8"/>
                  </a:solidFill>
                  <a:ea typeface="Arita Dotum Bold"/>
                </a:rPr>
                <a:t>태양광 발전기</a:t>
              </a:r>
              <a:endParaRPr lang="en-US" sz="10500" spc="155" dirty="0">
                <a:solidFill>
                  <a:srgbClr val="003EA8"/>
                </a:solidFill>
                <a:ea typeface="Arita Dotum Bold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307508" y="5385673"/>
              <a:ext cx="10594989" cy="598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altLang="ko-KR" sz="3600" b="1" dirty="0">
                  <a:solidFill>
                    <a:srgbClr val="000000"/>
                  </a:solidFill>
                  <a:ea typeface="Arita Dotum Medium"/>
                </a:rPr>
                <a:t>“SUNFLOWER”</a:t>
              </a:r>
            </a:p>
          </p:txBody>
        </p:sp>
      </p:grpSp>
      <p:sp>
        <p:nvSpPr>
          <p:cNvPr id="28" name="TextBox 25">
            <a:extLst>
              <a:ext uri="{FF2B5EF4-FFF2-40B4-BE49-F238E27FC236}">
                <a16:creationId xmlns:a16="http://schemas.microsoft.com/office/drawing/2014/main" id="{D8EFF71A-682D-E602-E52A-7C1D9CCE2572}"/>
              </a:ext>
            </a:extLst>
          </p:cNvPr>
          <p:cNvSpPr txBox="1"/>
          <p:nvPr/>
        </p:nvSpPr>
        <p:spPr>
          <a:xfrm>
            <a:off x="5508608" y="8351586"/>
            <a:ext cx="4313592" cy="408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2400" dirty="0" err="1">
                <a:solidFill>
                  <a:srgbClr val="000000"/>
                </a:solidFill>
                <a:ea typeface="Arita Dotum Medium"/>
              </a:rPr>
              <a:t>아두이노</a:t>
            </a:r>
            <a:r>
              <a:rPr lang="ko-KR" altLang="en-US" sz="2400" dirty="0">
                <a:solidFill>
                  <a:srgbClr val="000000"/>
                </a:solidFill>
                <a:ea typeface="Arita Dotum Medium"/>
              </a:rPr>
              <a:t> 프로젝트</a:t>
            </a:r>
            <a:endParaRPr lang="en-US" sz="2400" dirty="0">
              <a:solidFill>
                <a:srgbClr val="000000"/>
              </a:solidFill>
              <a:ea typeface="Arita Dotum Medium"/>
            </a:endParaRPr>
          </a:p>
        </p:txBody>
      </p:sp>
      <p:pic>
        <p:nvPicPr>
          <p:cNvPr id="4098" name="Picture 2" descr="클로즈업 사진의 노란 해바라기">
            <a:extLst>
              <a:ext uri="{FF2B5EF4-FFF2-40B4-BE49-F238E27FC236}">
                <a16:creationId xmlns:a16="http://schemas.microsoft.com/office/drawing/2014/main" id="{42374878-7727-8E40-9464-69FB5E080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8553" y="1624057"/>
            <a:ext cx="4926241" cy="68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14">
            <a:extLst>
              <a:ext uri="{FF2B5EF4-FFF2-40B4-BE49-F238E27FC236}">
                <a16:creationId xmlns:a16="http://schemas.microsoft.com/office/drawing/2014/main" id="{F9126DBA-EC6F-47AA-60B5-FC564070F819}"/>
              </a:ext>
            </a:extLst>
          </p:cNvPr>
          <p:cNvSpPr txBox="1"/>
          <p:nvPr/>
        </p:nvSpPr>
        <p:spPr>
          <a:xfrm>
            <a:off x="15163800" y="150024"/>
            <a:ext cx="2971800" cy="343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89" lvl="1">
              <a:lnSpc>
                <a:spcPts val="2859"/>
              </a:lnSpc>
            </a:pPr>
            <a:r>
              <a:rPr lang="en-US" altLang="ko-KR" sz="2199" dirty="0">
                <a:solidFill>
                  <a:srgbClr val="000000"/>
                </a:solidFill>
                <a:latin typeface="Arita Dotum Medium"/>
                <a:ea typeface="Arita Dotum Medium"/>
              </a:rPr>
              <a:t>(SCAMPER) – Adapter</a:t>
            </a:r>
            <a:endParaRPr lang="en-US" sz="2199" dirty="0">
              <a:solidFill>
                <a:srgbClr val="000000"/>
              </a:solidFill>
              <a:latin typeface="Arita Dotum Medium"/>
              <a:ea typeface="Arita Dotum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96976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57204"/>
            <a:ext cx="16436355" cy="1907038"/>
            <a:chOff x="0" y="0"/>
            <a:chExt cx="599602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6027" cy="695693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5" y="2924154"/>
            <a:ext cx="16436355" cy="5768915"/>
            <a:chOff x="0" y="0"/>
            <a:chExt cx="5996027" cy="21045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96027" cy="2104516"/>
            </a:xfrm>
            <a:custGeom>
              <a:avLst/>
              <a:gdLst/>
              <a:ahLst/>
              <a:cxnLst/>
              <a:rect l="l" t="t" r="r" b="b"/>
              <a:pathLst>
                <a:path w="5996027" h="2104516">
                  <a:moveTo>
                    <a:pt x="0" y="0"/>
                  </a:moveTo>
                  <a:lnTo>
                    <a:pt x="5996027" y="0"/>
                  </a:lnTo>
                  <a:lnTo>
                    <a:pt x="5996027" y="2104516"/>
                  </a:lnTo>
                  <a:lnTo>
                    <a:pt x="0" y="21045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24" name="Freeform 24"/>
          <p:cNvSpPr/>
          <p:nvPr/>
        </p:nvSpPr>
        <p:spPr>
          <a:xfrm flipH="1">
            <a:off x="15484919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-1782425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 rot="641794">
            <a:off x="8923192" y="-17882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3BC64568-6B17-F117-2902-20411BB3E9B9}"/>
              </a:ext>
            </a:extLst>
          </p:cNvPr>
          <p:cNvSpPr txBox="1"/>
          <p:nvPr/>
        </p:nvSpPr>
        <p:spPr>
          <a:xfrm>
            <a:off x="1752600" y="915398"/>
            <a:ext cx="147828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9000" b="1" dirty="0">
                <a:solidFill>
                  <a:srgbClr val="003EA8"/>
                </a:solidFill>
                <a:ea typeface="Arita Dotum Bold"/>
              </a:rPr>
              <a:t>프로젝트 추진 일정</a:t>
            </a:r>
            <a:endParaRPr lang="en-US" sz="9000" b="1" dirty="0">
              <a:solidFill>
                <a:srgbClr val="003EA8"/>
              </a:solidFill>
              <a:ea typeface="Arita Dotum Bold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1C8823A-0AC9-C984-ED51-0297DB951607}"/>
              </a:ext>
            </a:extLst>
          </p:cNvPr>
          <p:cNvGraphicFramePr>
            <a:graphicFrameLocks noGrp="1"/>
          </p:cNvGraphicFramePr>
          <p:nvPr/>
        </p:nvGraphicFramePr>
        <p:xfrm>
          <a:off x="946151" y="3414623"/>
          <a:ext cx="16436354" cy="4913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9778">
                  <a:extLst>
                    <a:ext uri="{9D8B030D-6E8A-4147-A177-3AD203B41FA5}">
                      <a16:colId xmlns:a16="http://schemas.microsoft.com/office/drawing/2014/main" val="503695432"/>
                    </a:ext>
                  </a:extLst>
                </a:gridCol>
                <a:gridCol w="3610298">
                  <a:extLst>
                    <a:ext uri="{9D8B030D-6E8A-4147-A177-3AD203B41FA5}">
                      <a16:colId xmlns:a16="http://schemas.microsoft.com/office/drawing/2014/main" val="3049930491"/>
                    </a:ext>
                  </a:extLst>
                </a:gridCol>
                <a:gridCol w="1887713">
                  <a:extLst>
                    <a:ext uri="{9D8B030D-6E8A-4147-A177-3AD203B41FA5}">
                      <a16:colId xmlns:a16="http://schemas.microsoft.com/office/drawing/2014/main" val="799139983"/>
                    </a:ext>
                  </a:extLst>
                </a:gridCol>
                <a:gridCol w="1887713">
                  <a:extLst>
                    <a:ext uri="{9D8B030D-6E8A-4147-A177-3AD203B41FA5}">
                      <a16:colId xmlns:a16="http://schemas.microsoft.com/office/drawing/2014/main" val="801510555"/>
                    </a:ext>
                  </a:extLst>
                </a:gridCol>
                <a:gridCol w="1887713">
                  <a:extLst>
                    <a:ext uri="{9D8B030D-6E8A-4147-A177-3AD203B41FA5}">
                      <a16:colId xmlns:a16="http://schemas.microsoft.com/office/drawing/2014/main" val="532941205"/>
                    </a:ext>
                  </a:extLst>
                </a:gridCol>
                <a:gridCol w="1887713">
                  <a:extLst>
                    <a:ext uri="{9D8B030D-6E8A-4147-A177-3AD203B41FA5}">
                      <a16:colId xmlns:a16="http://schemas.microsoft.com/office/drawing/2014/main" val="4049481382"/>
                    </a:ext>
                  </a:extLst>
                </a:gridCol>
                <a:gridCol w="1887713">
                  <a:extLst>
                    <a:ext uri="{9D8B030D-6E8A-4147-A177-3AD203B41FA5}">
                      <a16:colId xmlns:a16="http://schemas.microsoft.com/office/drawing/2014/main" val="2237306106"/>
                    </a:ext>
                  </a:extLst>
                </a:gridCol>
                <a:gridCol w="1887713">
                  <a:extLst>
                    <a:ext uri="{9D8B030D-6E8A-4147-A177-3AD203B41FA5}">
                      <a16:colId xmlns:a16="http://schemas.microsoft.com/office/drawing/2014/main" val="2896597509"/>
                    </a:ext>
                  </a:extLst>
                </a:gridCol>
              </a:tblGrid>
              <a:tr h="54599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EA8"/>
                          </a:solidFill>
                        </a:rPr>
                        <a:t>일련</a:t>
                      </a:r>
                      <a:endParaRPr lang="en-US" altLang="ko-KR" b="1" dirty="0">
                        <a:solidFill>
                          <a:srgbClr val="003EA8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="1" dirty="0">
                          <a:solidFill>
                            <a:srgbClr val="003EA8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EA8"/>
                          </a:solidFill>
                        </a:rPr>
                        <a:t>개발내용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EA8"/>
                          </a:solidFill>
                        </a:rPr>
                        <a:t>추진 일정</a:t>
                      </a:r>
                      <a:r>
                        <a:rPr lang="en-US" altLang="ko-KR" b="1" dirty="0">
                          <a:solidFill>
                            <a:srgbClr val="003EA8"/>
                          </a:solidFill>
                        </a:rPr>
                        <a:t>(</a:t>
                      </a:r>
                      <a:r>
                        <a:rPr lang="ko-KR" altLang="en-US" b="1" dirty="0">
                          <a:solidFill>
                            <a:srgbClr val="003EA8"/>
                          </a:solidFill>
                        </a:rPr>
                        <a:t>주</a:t>
                      </a:r>
                      <a:r>
                        <a:rPr lang="en-US" altLang="ko-KR" b="1" dirty="0">
                          <a:solidFill>
                            <a:srgbClr val="003EA8"/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700749"/>
                  </a:ext>
                </a:extLst>
              </a:tr>
              <a:tr h="54599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3EA8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3EA8"/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3EA8"/>
                          </a:solidFill>
                        </a:rPr>
                        <a:t>3</a:t>
                      </a:r>
                      <a:endParaRPr lang="ko-KR" altLang="en-US" b="1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3EA8"/>
                          </a:solidFill>
                        </a:rPr>
                        <a:t>4</a:t>
                      </a:r>
                      <a:endParaRPr lang="ko-KR" altLang="en-US" b="1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3EA8"/>
                          </a:solidFill>
                        </a:rPr>
                        <a:t>5</a:t>
                      </a:r>
                      <a:endParaRPr lang="ko-KR" altLang="en-US" b="1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3EA8"/>
                          </a:solidFill>
                        </a:rPr>
                        <a:t>6</a:t>
                      </a:r>
                      <a:endParaRPr lang="ko-KR" altLang="en-US" b="1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421720"/>
                  </a:ext>
                </a:extLst>
              </a:tr>
              <a:tr h="545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003EA8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rgbClr val="003EA8"/>
                          </a:solidFill>
                        </a:rPr>
                        <a:t>계획수립 및 자료조사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022050"/>
                  </a:ext>
                </a:extLst>
              </a:tr>
              <a:tr h="545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003EA8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rgbClr val="003EA8"/>
                          </a:solidFill>
                        </a:rPr>
                        <a:t>하드웨어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803416"/>
                  </a:ext>
                </a:extLst>
              </a:tr>
              <a:tr h="545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003EA8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rgbClr val="003EA8"/>
                          </a:solidFill>
                        </a:rPr>
                        <a:t>소프트웨어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648363"/>
                  </a:ext>
                </a:extLst>
              </a:tr>
              <a:tr h="545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003EA8"/>
                          </a:solidFill>
                        </a:rPr>
                        <a:t>4</a:t>
                      </a:r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rgbClr val="003EA8"/>
                          </a:solidFill>
                        </a:rPr>
                        <a:t>서버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94323"/>
                  </a:ext>
                </a:extLst>
              </a:tr>
              <a:tr h="545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003EA8"/>
                          </a:solidFill>
                        </a:rPr>
                        <a:t>5</a:t>
                      </a:r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rgbClr val="003EA8"/>
                          </a:solidFill>
                        </a:rPr>
                        <a:t>서버와 통신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99363"/>
                  </a:ext>
                </a:extLst>
              </a:tr>
              <a:tr h="545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003EA8"/>
                          </a:solidFill>
                        </a:rPr>
                        <a:t>6</a:t>
                      </a:r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rgbClr val="003EA8"/>
                          </a:solidFill>
                        </a:rPr>
                        <a:t>측정 효율 분석 및 비교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916819"/>
                  </a:ext>
                </a:extLst>
              </a:tr>
              <a:tr h="545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003EA8"/>
                          </a:solidFill>
                        </a:rPr>
                        <a:t>7</a:t>
                      </a:r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rgbClr val="003EA8"/>
                          </a:solidFill>
                        </a:rPr>
                        <a:t>결과 보고서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rgbClr val="003E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E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7308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5637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57204"/>
            <a:ext cx="16436355" cy="1907038"/>
            <a:chOff x="0" y="0"/>
            <a:chExt cx="599602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6027" cy="695693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5" y="2924154"/>
            <a:ext cx="16436355" cy="5768915"/>
            <a:chOff x="0" y="0"/>
            <a:chExt cx="5996027" cy="21045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96027" cy="2104516"/>
            </a:xfrm>
            <a:custGeom>
              <a:avLst/>
              <a:gdLst/>
              <a:ahLst/>
              <a:cxnLst/>
              <a:rect l="l" t="t" r="r" b="b"/>
              <a:pathLst>
                <a:path w="5996027" h="2104516">
                  <a:moveTo>
                    <a:pt x="0" y="0"/>
                  </a:moveTo>
                  <a:lnTo>
                    <a:pt x="5996027" y="0"/>
                  </a:lnTo>
                  <a:lnTo>
                    <a:pt x="5996027" y="2104516"/>
                  </a:lnTo>
                  <a:lnTo>
                    <a:pt x="0" y="21045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10"/>
              <p:cNvSpPr txBox="1"/>
              <p:nvPr/>
            </p:nvSpPr>
            <p:spPr>
              <a:xfrm>
                <a:off x="1752600" y="915398"/>
                <a:ext cx="14782800" cy="138499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0800"/>
                  </a:lnSpc>
                </a:pPr>
                <a:r>
                  <a:rPr lang="ko-KR" altLang="en-US" sz="9000" b="1" dirty="0">
                    <a:solidFill>
                      <a:srgbClr val="003EA8"/>
                    </a:solidFill>
                    <a:ea typeface="Arita Dotum Bold"/>
                  </a:rPr>
                  <a:t>프로젝트 추진 방법</a:t>
                </a:r>
                <a14:m>
                  <m:oMath xmlns:m="http://schemas.openxmlformats.org/officeDocument/2006/math">
                    <m:r>
                      <a:rPr lang="en-US" altLang="ko-KR" sz="9000" b="1" i="1" smtClean="0">
                        <a:solidFill>
                          <a:srgbClr val="003EA8"/>
                        </a:solidFill>
                        <a:latin typeface="Cambria Math" panose="02040503050406030204" pitchFamily="18" charset="0"/>
                        <a:ea typeface="Arita Dotum Bold"/>
                      </a:rPr>
                      <m:t>⋅</m:t>
                    </m:r>
                  </m:oMath>
                </a14:m>
                <a:r>
                  <a:rPr lang="ko-KR" altLang="en-US" sz="9000" b="1" dirty="0">
                    <a:solidFill>
                      <a:srgbClr val="003EA8"/>
                    </a:solidFill>
                    <a:ea typeface="Arita Dotum Bold"/>
                  </a:rPr>
                  <a:t>전략</a:t>
                </a:r>
                <a:endParaRPr lang="en-US" sz="9000" b="1" dirty="0">
                  <a:solidFill>
                    <a:srgbClr val="003EA8"/>
                  </a:solidFill>
                  <a:ea typeface="Arita Dotum Bold"/>
                </a:endParaRPr>
              </a:p>
            </p:txBody>
          </p:sp>
        </mc:Choice>
        <mc:Fallback xmlns="">
          <p:sp>
            <p:nvSpPr>
              <p:cNvPr id="10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915398"/>
                <a:ext cx="14782800" cy="1384995"/>
              </a:xfrm>
              <a:prstGeom prst="rect">
                <a:avLst/>
              </a:prstGeom>
              <a:blipFill>
                <a:blip r:embed="rId3"/>
                <a:stretch>
                  <a:fillRect t="-27753" b="-471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eform 24"/>
          <p:cNvSpPr/>
          <p:nvPr/>
        </p:nvSpPr>
        <p:spPr>
          <a:xfrm flipH="1">
            <a:off x="15484919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-1782425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 rot="641794">
            <a:off x="8923192" y="-17882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33C1D3A-C0DC-2058-579E-8C49DF6FB76D}"/>
              </a:ext>
            </a:extLst>
          </p:cNvPr>
          <p:cNvSpPr/>
          <p:nvPr/>
        </p:nvSpPr>
        <p:spPr>
          <a:xfrm>
            <a:off x="1503297" y="3495108"/>
            <a:ext cx="4602650" cy="4338920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>
                <a:solidFill>
                  <a:srgbClr val="003EA8"/>
                </a:solidFill>
              </a:rPr>
              <a:t>적용되는 </a:t>
            </a:r>
            <a:endParaRPr lang="en-US" altLang="ko-KR" sz="5000" dirty="0">
              <a:solidFill>
                <a:srgbClr val="003EA8"/>
              </a:solidFill>
            </a:endParaRPr>
          </a:p>
          <a:p>
            <a:pPr algn="ctr"/>
            <a:r>
              <a:rPr lang="ko-KR" altLang="en-US" sz="5000" dirty="0">
                <a:solidFill>
                  <a:srgbClr val="003EA8"/>
                </a:solidFill>
              </a:rPr>
              <a:t>세부 기술 목록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CE313EE-DDE6-398F-6DC4-8D7F2F3E3721}"/>
              </a:ext>
            </a:extLst>
          </p:cNvPr>
          <p:cNvSpPr/>
          <p:nvPr/>
        </p:nvSpPr>
        <p:spPr>
          <a:xfrm>
            <a:off x="6842675" y="3509896"/>
            <a:ext cx="4602650" cy="4338920"/>
          </a:xfrm>
          <a:prstGeom prst="rect">
            <a:avLst/>
          </a:prstGeom>
          <a:noFill/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3414198-E641-46EF-5878-95B0C580FC03}"/>
              </a:ext>
            </a:extLst>
          </p:cNvPr>
          <p:cNvSpPr/>
          <p:nvPr/>
        </p:nvSpPr>
        <p:spPr>
          <a:xfrm>
            <a:off x="12182054" y="3509896"/>
            <a:ext cx="4602650" cy="4338920"/>
          </a:xfrm>
          <a:prstGeom prst="rect">
            <a:avLst/>
          </a:prstGeom>
          <a:noFill/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D8F3AC5-C75E-7CB9-960F-BD6445B00C5A}"/>
              </a:ext>
            </a:extLst>
          </p:cNvPr>
          <p:cNvSpPr/>
          <p:nvPr/>
        </p:nvSpPr>
        <p:spPr>
          <a:xfrm>
            <a:off x="1655697" y="3647508"/>
            <a:ext cx="4602650" cy="4338920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적용되는 </a:t>
            </a:r>
            <a:endParaRPr lang="en-US" altLang="ko-KR" sz="5000" dirty="0">
              <a:solidFill>
                <a:schemeClr val="tx1"/>
              </a:solidFill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/>
            <a:r>
              <a:rPr lang="ko-KR" altLang="en-US" sz="5000" dirty="0">
                <a:solidFill>
                  <a:schemeClr val="tx1"/>
                </a:solidFill>
                <a:highlight>
                  <a:srgbClr val="FFFF00"/>
                </a:highlight>
                <a:latin typeface="Arita Dotum Medium" panose="020B0600000101010101" charset="-127"/>
                <a:ea typeface="Arita Dotum Medium" panose="020B0600000101010101" charset="-127"/>
              </a:rPr>
              <a:t>세부 기술 목록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A4828CA-C569-8720-25F8-83F424D5605B}"/>
              </a:ext>
            </a:extLst>
          </p:cNvPr>
          <p:cNvSpPr/>
          <p:nvPr/>
        </p:nvSpPr>
        <p:spPr>
          <a:xfrm>
            <a:off x="6995075" y="3676021"/>
            <a:ext cx="4602650" cy="4338920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세부 기술 별 </a:t>
            </a:r>
            <a:r>
              <a:rPr lang="ko-KR" altLang="en-US" sz="5000" dirty="0">
                <a:solidFill>
                  <a:schemeClr val="tx1"/>
                </a:solidFill>
                <a:highlight>
                  <a:srgbClr val="FFFF00"/>
                </a:highlight>
                <a:latin typeface="Arita Dotum Medium" panose="020B0600000101010101" charset="-127"/>
                <a:ea typeface="Arita Dotum Medium" panose="020B0600000101010101" charset="-127"/>
              </a:rPr>
              <a:t>준비 상황</a:t>
            </a:r>
            <a:endParaRPr lang="en-US" altLang="ko-KR" sz="5000" dirty="0">
              <a:solidFill>
                <a:schemeClr val="tx1"/>
              </a:solidFill>
              <a:highlight>
                <a:srgbClr val="FFFF00"/>
              </a:highlight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D174D85-A322-3693-69FA-193B8DEA1818}"/>
              </a:ext>
            </a:extLst>
          </p:cNvPr>
          <p:cNvSpPr/>
          <p:nvPr/>
        </p:nvSpPr>
        <p:spPr>
          <a:xfrm>
            <a:off x="12347927" y="3676021"/>
            <a:ext cx="4602650" cy="4338920"/>
          </a:xfrm>
          <a:prstGeom prst="rect">
            <a:avLst/>
          </a:prstGeom>
          <a:solidFill>
            <a:schemeClr val="bg1"/>
          </a:solidFill>
          <a:ln>
            <a:solidFill>
              <a:srgbClr val="003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>
                <a:solidFill>
                  <a:schemeClr val="tx1"/>
                </a:solidFill>
                <a:latin typeface="Arita Dotum Medium" panose="020B0600000101010101" charset="-127"/>
                <a:ea typeface="Arita Dotum Medium" panose="020B0600000101010101" charset="-127"/>
              </a:rPr>
              <a:t>기술 확보 및 </a:t>
            </a:r>
            <a:r>
              <a:rPr lang="ko-KR" altLang="en-US" sz="5000" dirty="0">
                <a:solidFill>
                  <a:schemeClr val="tx1"/>
                </a:solidFill>
                <a:highlight>
                  <a:srgbClr val="FFFF00"/>
                </a:highlight>
                <a:latin typeface="Arita Dotum Medium" panose="020B0600000101010101" charset="-127"/>
                <a:ea typeface="Arita Dotum Medium" panose="020B0600000101010101" charset="-127"/>
              </a:rPr>
              <a:t>적용 계획</a:t>
            </a: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B52F3D08-627C-1BB1-EA02-818DFEDD8123}"/>
              </a:ext>
            </a:extLst>
          </p:cNvPr>
          <p:cNvSpPr txBox="1"/>
          <p:nvPr/>
        </p:nvSpPr>
        <p:spPr>
          <a:xfrm>
            <a:off x="14649252" y="121680"/>
            <a:ext cx="3505549" cy="343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89" lvl="1">
              <a:lnSpc>
                <a:spcPts val="2859"/>
              </a:lnSpc>
            </a:pPr>
            <a:r>
              <a:rPr lang="en-US" sz="2199" dirty="0">
                <a:solidFill>
                  <a:srgbClr val="000000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199" dirty="0">
                <a:solidFill>
                  <a:srgbClr val="000000"/>
                </a:solidFill>
                <a:latin typeface="Arita Dotum Medium"/>
                <a:ea typeface="Arita Dotum Medium"/>
              </a:rPr>
              <a:t>브레인 </a:t>
            </a:r>
            <a:r>
              <a:rPr lang="ko-KR" altLang="en-US" sz="2199" dirty="0" err="1">
                <a:solidFill>
                  <a:srgbClr val="000000"/>
                </a:solidFill>
                <a:latin typeface="Arita Dotum Medium"/>
                <a:ea typeface="Arita Dotum Medium"/>
              </a:rPr>
              <a:t>스토밍</a:t>
            </a:r>
            <a:r>
              <a:rPr lang="en-US" altLang="ko-KR" sz="2199" dirty="0">
                <a:solidFill>
                  <a:srgbClr val="000000"/>
                </a:solidFill>
                <a:latin typeface="Arita Dotum Medium"/>
                <a:ea typeface="Arita Dotum Medium"/>
              </a:rPr>
              <a:t>), (</a:t>
            </a:r>
            <a:r>
              <a:rPr lang="ko-KR" altLang="en-US" sz="2199" dirty="0">
                <a:solidFill>
                  <a:srgbClr val="000000"/>
                </a:solidFill>
                <a:latin typeface="Arita Dotum Medium"/>
                <a:ea typeface="Arita Dotum Medium"/>
              </a:rPr>
              <a:t>마인드맵</a:t>
            </a:r>
            <a:r>
              <a:rPr lang="en-US" altLang="ko-KR" sz="2199" dirty="0">
                <a:solidFill>
                  <a:srgbClr val="000000"/>
                </a:solidFill>
                <a:latin typeface="Arita Dotum Medium"/>
                <a:ea typeface="Arita Dotum Medium"/>
              </a:rPr>
              <a:t>)</a:t>
            </a:r>
            <a:endParaRPr lang="en-US" sz="2199" dirty="0">
              <a:solidFill>
                <a:srgbClr val="000000"/>
              </a:solidFill>
              <a:latin typeface="Arita Dotum Medium"/>
              <a:ea typeface="Arita Dotum Medium"/>
            </a:endParaRPr>
          </a:p>
        </p:txBody>
      </p:sp>
    </p:spTree>
    <p:extLst>
      <p:ext uri="{BB962C8B-B14F-4D97-AF65-F5344CB8AC3E}">
        <p14:creationId xmlns:p14="http://schemas.microsoft.com/office/powerpoint/2010/main" val="3756033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</TotalTime>
  <Words>1317</Words>
  <Application>Microsoft Office PowerPoint</Application>
  <PresentationFormat>사용자 지정</PresentationFormat>
  <Paragraphs>274</Paragraphs>
  <Slides>23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Calibri</vt:lpstr>
      <vt:lpstr>Arial</vt:lpstr>
      <vt:lpstr>바탕</vt:lpstr>
      <vt:lpstr>맑은 고딕</vt:lpstr>
      <vt:lpstr>Cambria Math</vt:lpstr>
      <vt:lpstr>Arita Dotum Medium</vt:lpstr>
      <vt:lpstr>Arita Dotum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남색 흰색 검은색 낙서와 끄적임 사업 계획 비즈니스 프레젠테이션</dc:title>
  <cp:lastModifiedBy>김무성</cp:lastModifiedBy>
  <cp:revision>70</cp:revision>
  <dcterms:created xsi:type="dcterms:W3CDTF">2006-08-16T00:00:00Z</dcterms:created>
  <dcterms:modified xsi:type="dcterms:W3CDTF">2023-11-16T16:08:56Z</dcterms:modified>
  <dc:identifier>DAF0I27d71M</dc:identifier>
</cp:coreProperties>
</file>